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1"/>
  </p:notesMasterIdLst>
  <p:sldIdLst>
    <p:sldId id="257" r:id="rId4"/>
    <p:sldId id="260" r:id="rId5"/>
    <p:sldId id="280" r:id="rId6"/>
    <p:sldId id="281" r:id="rId7"/>
    <p:sldId id="282" r:id="rId8"/>
    <p:sldId id="283" r:id="rId9"/>
    <p:sldId id="284" r:id="rId10"/>
    <p:sldId id="286" r:id="rId11"/>
    <p:sldId id="287" r:id="rId12"/>
    <p:sldId id="288" r:id="rId13"/>
    <p:sldId id="289" r:id="rId14"/>
    <p:sldId id="291" r:id="rId15"/>
    <p:sldId id="293" r:id="rId16"/>
    <p:sldId id="294" r:id="rId17"/>
    <p:sldId id="295" r:id="rId18"/>
    <p:sldId id="296" r:id="rId19"/>
    <p:sldId id="279" r:id="rId20"/>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4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gs" Target="tags/tag24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0" Type="http://schemas.openxmlformats.org/officeDocument/2006/relationships/tags" Target="../tags/tag89.xml"/><Relationship Id="rId3" Type="http://schemas.openxmlformats.org/officeDocument/2006/relationships/tags" Target="../tags/tag64.xml"/><Relationship Id="rId29" Type="http://schemas.openxmlformats.org/officeDocument/2006/relationships/image" Target="../media/image2.png"/><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tags" Target="../tags/tag63.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image" Target="../media/image3.png"/><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1" Type="http://schemas.openxmlformats.org/officeDocument/2006/relationships/tags" Target="../tags/tag128.xml"/><Relationship Id="rId20" Type="http://schemas.openxmlformats.org/officeDocument/2006/relationships/tags" Target="../tags/tag127.xml"/><Relationship Id="rId2" Type="http://schemas.openxmlformats.org/officeDocument/2006/relationships/tags" Target="../tags/tag109.xml"/><Relationship Id="rId19" Type="http://schemas.openxmlformats.org/officeDocument/2006/relationships/tags" Target="../tags/tag126.xml"/><Relationship Id="rId18" Type="http://schemas.openxmlformats.org/officeDocument/2006/relationships/tags" Target="../tags/tag125.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image" Target="../media/image1.png"/><Relationship Id="rId5" Type="http://schemas.openxmlformats.org/officeDocument/2006/relationships/tags" Target="../tags/tag162.xml"/><Relationship Id="rId4" Type="http://schemas.openxmlformats.org/officeDocument/2006/relationships/tags" Target="../tags/tag161.xml"/><Relationship Id="rId30" Type="http://schemas.openxmlformats.org/officeDocument/2006/relationships/tags" Target="../tags/tag185.xml"/><Relationship Id="rId3" Type="http://schemas.openxmlformats.org/officeDocument/2006/relationships/tags" Target="../tags/tag160.xml"/><Relationship Id="rId29" Type="http://schemas.openxmlformats.org/officeDocument/2006/relationships/tags" Target="../tags/tag184.xml"/><Relationship Id="rId28" Type="http://schemas.openxmlformats.org/officeDocument/2006/relationships/tags" Target="../tags/tag183.xml"/><Relationship Id="rId27" Type="http://schemas.openxmlformats.org/officeDocument/2006/relationships/tags" Target="../tags/tag182.xml"/><Relationship Id="rId26" Type="http://schemas.openxmlformats.org/officeDocument/2006/relationships/tags" Target="../tags/tag181.xml"/><Relationship Id="rId25" Type="http://schemas.openxmlformats.org/officeDocument/2006/relationships/image" Target="../media/image4.png"/><Relationship Id="rId24" Type="http://schemas.openxmlformats.org/officeDocument/2006/relationships/tags" Target="../tags/tag180.xml"/><Relationship Id="rId23" Type="http://schemas.openxmlformats.org/officeDocument/2006/relationships/tags" Target="../tags/tag179.xml"/><Relationship Id="rId22" Type="http://schemas.openxmlformats.org/officeDocument/2006/relationships/tags" Target="../tags/tag178.xml"/><Relationship Id="rId21" Type="http://schemas.openxmlformats.org/officeDocument/2006/relationships/tags" Target="../tags/tag177.xml"/><Relationship Id="rId20" Type="http://schemas.openxmlformats.org/officeDocument/2006/relationships/tags" Target="../tags/tag176.xml"/><Relationship Id="rId2" Type="http://schemas.openxmlformats.org/officeDocument/2006/relationships/tags" Target="../tags/tag159.xml"/><Relationship Id="rId19" Type="http://schemas.openxmlformats.org/officeDocument/2006/relationships/tags" Target="../tags/tag175.xml"/><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1723" name="任意多边形: 形状 1722"/>
          <p:cNvSpPr/>
          <p:nvPr userDrawn="1">
            <p:custDataLst>
              <p:tags r:id="rId2"/>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701" name="Rectangle 42619-312&amp;20155"/>
          <p:cNvSpPr/>
          <p:nvPr userDrawn="1">
            <p:custDataLst>
              <p:tags r:id="rId3"/>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13" name="Rectangle 42620-312&amp;20173"/>
          <p:cNvSpPr/>
          <p:nvPr userDrawn="1">
            <p:custDataLst>
              <p:tags r:id="rId4"/>
            </p:custDataLst>
          </p:nvPr>
        </p:nvSpPr>
        <p:spPr>
          <a:xfrm rot="10800000">
            <a:off x="6096000" y="1562100"/>
            <a:ext cx="6096000" cy="5295900"/>
          </a:xfrm>
          <a:prstGeom prst="rect">
            <a:avLst/>
          </a:prstGeom>
          <a:gradFill flip="none" rotWithShape="1">
            <a:gsLst>
              <a:gs pos="0">
                <a:schemeClr val="accent1">
                  <a:alpha val="10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4"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pic>
        <p:nvPicPr>
          <p:cNvPr id="12" name="图片 11"/>
          <p:cNvPicPr>
            <a:picLocks noChangeAspect="1"/>
          </p:cNvPicPr>
          <p:nvPr userDrawn="1">
            <p:custDataLst>
              <p:tags r:id="rId8"/>
            </p:custDataLst>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76393" y="870398"/>
            <a:ext cx="10162913" cy="4298053"/>
          </a:xfrm>
          <a:prstGeom prst="rect">
            <a:avLst/>
          </a:prstGeom>
        </p:spPr>
      </p:pic>
      <p:sp>
        <p:nvSpPr>
          <p:cNvPr id="1702" name="Union_#color_$accent1_3_$accent1_3-304&amp;12546"/>
          <p:cNvSpPr/>
          <p:nvPr userDrawn="1">
            <p:custDataLst>
              <p:tags r:id="rId10"/>
            </p:custDataLst>
          </p:nvPr>
        </p:nvSpPr>
        <p:spPr>
          <a:xfrm>
            <a:off x="8153400" y="609600"/>
            <a:ext cx="2463800" cy="101600"/>
          </a:xfrm>
          <a:custGeom>
            <a:avLst/>
            <a:gdLst/>
            <a:ahLst/>
            <a:cxnLst/>
            <a:rect l="l" t="t" r="r" b="b"/>
            <a:pathLst>
              <a:path w="2463800" h="101600">
                <a:moveTo>
                  <a:pt x="94804" y="76200"/>
                </a:moveTo>
                <a:cubicBezTo>
                  <a:pt x="86021" y="91384"/>
                  <a:pt x="69603" y="101600"/>
                  <a:pt x="50800" y="101600"/>
                </a:cubicBezTo>
                <a:cubicBezTo>
                  <a:pt x="22744" y="101600"/>
                  <a:pt x="0" y="78856"/>
                  <a:pt x="0" y="50800"/>
                </a:cubicBezTo>
                <a:cubicBezTo>
                  <a:pt x="0" y="22744"/>
                  <a:pt x="22744" y="0"/>
                  <a:pt x="50800" y="0"/>
                </a:cubicBezTo>
                <a:cubicBezTo>
                  <a:pt x="74471" y="0"/>
                  <a:pt x="94360" y="16190"/>
                  <a:pt x="99999"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3" name="Ellipse 1445_#color-304&amp;7418"/>
          <p:cNvSpPr/>
          <p:nvPr userDrawn="1">
            <p:custDataLst>
              <p:tags r:id="rId11"/>
            </p:custDataLst>
          </p:nvPr>
        </p:nvSpPr>
        <p:spPr>
          <a:xfrm>
            <a:off x="8080248" y="536448"/>
            <a:ext cx="246888" cy="246888"/>
          </a:xfrm>
          <a:prstGeom prst="ellipse">
            <a:avLst/>
          </a:prstGeom>
          <a:solidFill>
            <a:schemeClr val="accent1">
              <a:lumMod val="60000"/>
              <a:lumOff val="40000"/>
              <a:alpha val="21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4" name="Union_#color_$accent1_3_$accent1_3-304&amp;12547"/>
          <p:cNvSpPr/>
          <p:nvPr userDrawn="1">
            <p:custDataLst>
              <p:tags r:id="rId12"/>
            </p:custDataLst>
          </p:nvPr>
        </p:nvSpPr>
        <p:spPr>
          <a:xfrm>
            <a:off x="1701800" y="889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5" name="Ellipse 1445_#color-304&amp;7418"/>
          <p:cNvSpPr/>
          <p:nvPr userDrawn="1">
            <p:custDataLst>
              <p:tags r:id="rId13"/>
            </p:custDataLst>
          </p:nvPr>
        </p:nvSpPr>
        <p:spPr>
          <a:xfrm>
            <a:off x="1621155" y="810006"/>
            <a:ext cx="246888" cy="246888"/>
          </a:xfrm>
          <a:prstGeom prst="ellipse">
            <a:avLst/>
          </a:prstGeom>
          <a:solidFill>
            <a:schemeClr val="accent1">
              <a:lumMod val="60000"/>
              <a:lumOff val="40000"/>
              <a:alpha val="36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6" name="Union_#color_$accent1_3_$accent1_3-304&amp;12542"/>
          <p:cNvSpPr/>
          <p:nvPr userDrawn="1">
            <p:custDataLst>
              <p:tags r:id="rId14"/>
            </p:custDataLst>
          </p:nvPr>
        </p:nvSpPr>
        <p:spPr>
          <a:xfrm>
            <a:off x="8534400" y="5867400"/>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7" name="Ellipse 1445_#color-304&amp;7418"/>
          <p:cNvSpPr/>
          <p:nvPr userDrawn="1">
            <p:custDataLst>
              <p:tags r:id="rId15"/>
            </p:custDataLst>
          </p:nvPr>
        </p:nvSpPr>
        <p:spPr>
          <a:xfrm>
            <a:off x="8449247" y="5775387"/>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8" name="Union_#color_$accent1_3_$accent1_3-304&amp;12542"/>
          <p:cNvSpPr/>
          <p:nvPr userDrawn="1">
            <p:custDataLst>
              <p:tags r:id="rId16"/>
            </p:custDataLst>
          </p:nvPr>
        </p:nvSpPr>
        <p:spPr>
          <a:xfrm>
            <a:off x="8534400" y="5852886"/>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9" name="Ellipse 1445_#color-304&amp;7418"/>
          <p:cNvSpPr/>
          <p:nvPr userDrawn="1">
            <p:custDataLst>
              <p:tags r:id="rId17"/>
            </p:custDataLst>
          </p:nvPr>
        </p:nvSpPr>
        <p:spPr>
          <a:xfrm>
            <a:off x="8449247" y="5760873"/>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0" name="Union_#color_$accent1_3_$accent1_3-314&amp;22861"/>
          <p:cNvSpPr/>
          <p:nvPr userDrawn="1">
            <p:custDataLst>
              <p:tags r:id="rId18"/>
            </p:custDataLst>
          </p:nvPr>
        </p:nvSpPr>
        <p:spPr>
          <a:xfrm>
            <a:off x="11163300" y="3365500"/>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1" name="Ellipse 1445_#color-304&amp;7418"/>
          <p:cNvSpPr/>
          <p:nvPr userDrawn="1">
            <p:custDataLst>
              <p:tags r:id="rId19"/>
            </p:custDataLst>
          </p:nvPr>
        </p:nvSpPr>
        <p:spPr>
          <a:xfrm>
            <a:off x="11073720" y="3271384"/>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2" name="Ellipse 1445_#color-304&amp;7428"/>
          <p:cNvSpPr/>
          <p:nvPr userDrawn="1">
            <p:custDataLst>
              <p:tags r:id="rId20"/>
            </p:custDataLst>
          </p:nvPr>
        </p:nvSpPr>
        <p:spPr>
          <a:xfrm>
            <a:off x="11163300" y="3365500"/>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3" name="Union_#color_$accent1_3_$accent1_3-314&amp;22861"/>
          <p:cNvSpPr/>
          <p:nvPr userDrawn="1">
            <p:custDataLst>
              <p:tags r:id="rId21"/>
            </p:custDataLst>
          </p:nvPr>
        </p:nvSpPr>
        <p:spPr>
          <a:xfrm>
            <a:off x="11163300" y="3350986"/>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4" name="Ellipse 1445_#color-304&amp;7418"/>
          <p:cNvSpPr/>
          <p:nvPr userDrawn="1">
            <p:custDataLst>
              <p:tags r:id="rId22"/>
            </p:custDataLst>
          </p:nvPr>
        </p:nvSpPr>
        <p:spPr>
          <a:xfrm>
            <a:off x="11073720" y="3256870"/>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5" name="Ellipse 1445_#color-304&amp;7428"/>
          <p:cNvSpPr/>
          <p:nvPr userDrawn="1">
            <p:custDataLst>
              <p:tags r:id="rId23"/>
            </p:custDataLst>
          </p:nvPr>
        </p:nvSpPr>
        <p:spPr>
          <a:xfrm>
            <a:off x="11163300" y="3350986"/>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6" name="Union_#color_$accent1_3_$accent1_3-308&amp;12549"/>
          <p:cNvSpPr/>
          <p:nvPr userDrawn="1">
            <p:custDataLst>
              <p:tags r:id="rId24"/>
            </p:custDataLst>
          </p:nvPr>
        </p:nvSpPr>
        <p:spPr>
          <a:xfrm>
            <a:off x="6515100" y="4127500"/>
            <a:ext cx="1422406" cy="58656"/>
          </a:xfrm>
          <a:custGeom>
            <a:avLst/>
            <a:gdLst/>
            <a:ahLst/>
            <a:cxnLst/>
            <a:rect l="l" t="t" r="r" b="b"/>
            <a:pathLst>
              <a:path w="1422406" h="58656">
                <a:moveTo>
                  <a:pt x="54729" y="43998"/>
                </a:moveTo>
                <a:cubicBezTo>
                  <a:pt x="49657" y="52760"/>
                  <a:pt x="40181" y="58656"/>
                  <a:pt x="29328" y="58656"/>
                </a:cubicBezTo>
                <a:cubicBezTo>
                  <a:pt x="13131" y="58656"/>
                  <a:pt x="0" y="45525"/>
                  <a:pt x="0" y="29328"/>
                </a:cubicBezTo>
                <a:cubicBezTo>
                  <a:pt x="0" y="13131"/>
                  <a:pt x="13131" y="0"/>
                  <a:pt x="29328" y="0"/>
                </a:cubicBezTo>
                <a:cubicBezTo>
                  <a:pt x="42995" y="0"/>
                  <a:pt x="54480" y="9349"/>
                  <a:pt x="57733" y="22002"/>
                </a:cubicBezTo>
                <a:lnTo>
                  <a:pt x="1422400" y="22002"/>
                </a:lnTo>
                <a:lnTo>
                  <a:pt x="1422400" y="43998"/>
                </a:lnTo>
                <a:lnTo>
                  <a:pt x="54729"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7" name="Union_#color_$accent1_3_$accent1_3-304&amp;12540"/>
          <p:cNvSpPr/>
          <p:nvPr userDrawn="1">
            <p:custDataLst>
              <p:tags r:id="rId25"/>
            </p:custDataLst>
          </p:nvPr>
        </p:nvSpPr>
        <p:spPr>
          <a:xfrm>
            <a:off x="2311400" y="59563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8" name="Ellipse 1445_#color-304&amp;7418"/>
          <p:cNvSpPr/>
          <p:nvPr userDrawn="1">
            <p:custDataLst>
              <p:tags r:id="rId26"/>
            </p:custDataLst>
          </p:nvPr>
        </p:nvSpPr>
        <p:spPr>
          <a:xfrm>
            <a:off x="2223581" y="5878447"/>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21" name="署名占位符 10"/>
          <p:cNvSpPr>
            <a:spLocks noGrp="1"/>
          </p:cNvSpPr>
          <p:nvPr>
            <p:ph type="body" sz="quarter" idx="18" hasCustomPrompt="1"/>
            <p:custDataLst>
              <p:tags r:id="rId27"/>
            </p:custDataLst>
          </p:nvPr>
        </p:nvSpPr>
        <p:spPr>
          <a:xfrm>
            <a:off x="838200" y="5022850"/>
            <a:ext cx="2298700" cy="527050"/>
          </a:xfrm>
          <a:prstGeom prst="snip1Rect">
            <a:avLst>
              <a:gd name="adj" fmla="val 22337"/>
            </a:avLst>
          </a:prstGeom>
          <a:ln w="19050">
            <a:solidFill>
              <a:schemeClr val="accent1">
                <a:lumMod val="40000"/>
                <a:lumOff val="60000"/>
              </a:schemeClr>
            </a:solidFill>
          </a:ln>
          <a:effectLst>
            <a:glow rad="76200">
              <a:schemeClr val="accent1">
                <a:alpha val="12000"/>
              </a:schemeClr>
            </a:glow>
          </a:effectLst>
        </p:spPr>
        <p:txBody>
          <a:bodyPr wrap="square" anchor="ctr">
            <a:normAutofit/>
          </a:bodyPr>
          <a:lstStyle>
            <a:lvl1pPr marL="0" indent="0" algn="ctr">
              <a:lnSpc>
                <a:spcPct val="100000"/>
              </a:lnSpc>
              <a:buNone/>
              <a:defRPr sz="1800"/>
            </a:lvl1pPr>
          </a:lstStyle>
          <a:p>
            <a:pPr lvl="0"/>
            <a:r>
              <a:rPr lang="zh-CN" altLang="en-US" dirty="0"/>
              <a:t>署名</a:t>
            </a:r>
            <a:endParaRPr lang="zh-CN" altLang="en-US" dirty="0"/>
          </a:p>
        </p:txBody>
      </p:sp>
      <p:pic>
        <p:nvPicPr>
          <p:cNvPr id="1724" name="图片 1723"/>
          <p:cNvPicPr>
            <a:picLocks noChangeAspect="1"/>
          </p:cNvPicPr>
          <p:nvPr userDrawn="1">
            <p:custDataLst>
              <p:tags r:id="rId28"/>
            </p:custDataLst>
          </p:nvPr>
        </p:nvPicPr>
        <p:blipFill>
          <a:blip r:embed="rId2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45879" y="1848973"/>
            <a:ext cx="4151736" cy="4298053"/>
          </a:xfrm>
          <a:prstGeom prst="rect">
            <a:avLst/>
          </a:prstGeom>
        </p:spPr>
      </p:pic>
      <p:sp>
        <p:nvSpPr>
          <p:cNvPr id="2" name="标题 1"/>
          <p:cNvSpPr>
            <a:spLocks noGrp="1"/>
          </p:cNvSpPr>
          <p:nvPr>
            <p:ph type="ctrTitle"/>
            <p:custDataLst>
              <p:tags r:id="rId30"/>
            </p:custDataLst>
          </p:nvPr>
        </p:nvSpPr>
        <p:spPr>
          <a:xfrm>
            <a:off x="1378856" y="1625600"/>
            <a:ext cx="7213601" cy="3033486"/>
          </a:xfrm>
          <a:noFill/>
        </p:spPr>
        <p:txBody>
          <a:bodyPr wrap="square" anchor="ctr">
            <a:normAutofit/>
          </a:bodyPr>
          <a:lstStyle>
            <a:lvl1pPr algn="l">
              <a:lnSpc>
                <a:spcPct val="100000"/>
              </a:lnSpc>
              <a:defRPr sz="6600">
                <a:gradFill>
                  <a:gsLst>
                    <a:gs pos="90000">
                      <a:schemeClr val="accent1"/>
                    </a:gs>
                    <a:gs pos="0">
                      <a:schemeClr val="tx1"/>
                    </a:gs>
                  </a:gsLst>
                  <a:lin ang="5400000" scaled="0"/>
                </a:gradFill>
              </a:defRPr>
            </a:lvl1pPr>
          </a:lstStyle>
          <a:p>
            <a:r>
              <a:rPr lang="zh-CN" altLang="en-US" dirty="0"/>
              <a:t>单击此处编辑母版标题样式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1703" name="任意多边形: 形状 1702"/>
          <p:cNvSpPr/>
          <p:nvPr userDrawn="1">
            <p:custDataLst>
              <p:tags r:id="rId2"/>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2" name="Rectangle 42619-312&amp;20155"/>
          <p:cNvSpPr/>
          <p:nvPr userDrawn="1">
            <p:custDataLst>
              <p:tags r:id="rId3"/>
            </p:custDataLst>
          </p:nvPr>
        </p:nvSpPr>
        <p:spPr>
          <a:xfrm>
            <a:off x="12700" y="12699"/>
            <a:ext cx="6096000" cy="5675581"/>
          </a:xfrm>
          <a:prstGeom prst="rect">
            <a:avLst/>
          </a:prstGeom>
          <a:gradFill flip="none" rotWithShape="1">
            <a:gsLst>
              <a:gs pos="0">
                <a:srgbClr val="69F8F8">
                  <a:alpha val="23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13" name="Rectangle 42620-312&amp;20173"/>
          <p:cNvSpPr/>
          <p:nvPr userDrawn="1">
            <p:custDataLst>
              <p:tags r:id="rId4"/>
            </p:custDataLst>
          </p:nvPr>
        </p:nvSpPr>
        <p:spPr>
          <a:xfrm rot="10800000">
            <a:off x="6096000" y="1562100"/>
            <a:ext cx="6096000" cy="5295900"/>
          </a:xfrm>
          <a:prstGeom prst="rect">
            <a:avLst/>
          </a:prstGeom>
          <a:gradFill flip="none" rotWithShape="1">
            <a:gsLst>
              <a:gs pos="0">
                <a:srgbClr val="69F8F8">
                  <a:alpha val="12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1697" name="Union_#color_$accent1_3_$accent1_3-308&amp;12551"/>
          <p:cNvSpPr/>
          <p:nvPr userDrawn="1">
            <p:custDataLst>
              <p:tags r:id="rId5"/>
            </p:custDataLst>
          </p:nvPr>
        </p:nvSpPr>
        <p:spPr>
          <a:xfrm>
            <a:off x="9956800" y="6146800"/>
            <a:ext cx="1320802" cy="54466"/>
          </a:xfrm>
          <a:custGeom>
            <a:avLst/>
            <a:gdLst/>
            <a:ahLst/>
            <a:cxnLst/>
            <a:rect l="l" t="t" r="r" b="b"/>
            <a:pathLst>
              <a:path w="1320802" h="54466">
                <a:moveTo>
                  <a:pt x="50829" y="40839"/>
                </a:moveTo>
                <a:cubicBezTo>
                  <a:pt x="46121" y="48985"/>
                  <a:pt x="37317" y="54466"/>
                  <a:pt x="27233" y="54466"/>
                </a:cubicBezTo>
                <a:cubicBezTo>
                  <a:pt x="12192" y="54466"/>
                  <a:pt x="0" y="42273"/>
                  <a:pt x="0" y="27233"/>
                </a:cubicBezTo>
                <a:cubicBezTo>
                  <a:pt x="0" y="12193"/>
                  <a:pt x="12192"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98" name="Union_#color_$accent1_3_$accent1_3-308&amp;12554"/>
          <p:cNvSpPr/>
          <p:nvPr userDrawn="1">
            <p:custDataLst>
              <p:tags r:id="rId6"/>
            </p:custDataLst>
          </p:nvPr>
        </p:nvSpPr>
        <p:spPr>
          <a:xfrm>
            <a:off x="1384300" y="1185813"/>
            <a:ext cx="1270000" cy="52371"/>
          </a:xfrm>
          <a:custGeom>
            <a:avLst/>
            <a:gdLst/>
            <a:ahLst/>
            <a:cxnLst/>
            <a:rect l="l" t="t" r="r" b="b"/>
            <a:pathLst>
              <a:path w="1270000" h="52371">
                <a:moveTo>
                  <a:pt x="48864" y="39285"/>
                </a:moveTo>
                <a:cubicBezTo>
                  <a:pt x="44336" y="47108"/>
                  <a:pt x="35875" y="52371"/>
                  <a:pt x="26186" y="52371"/>
                </a:cubicBezTo>
                <a:cubicBezTo>
                  <a:pt x="11724" y="52371"/>
                  <a:pt x="0" y="40647"/>
                  <a:pt x="0" y="26186"/>
                </a:cubicBezTo>
                <a:cubicBezTo>
                  <a:pt x="0" y="11724"/>
                  <a:pt x="11724" y="0"/>
                  <a:pt x="26186" y="0"/>
                </a:cubicBezTo>
                <a:cubicBezTo>
                  <a:pt x="38389" y="0"/>
                  <a:pt x="48643" y="8348"/>
                  <a:pt x="51548" y="19646"/>
                </a:cubicBezTo>
                <a:lnTo>
                  <a:pt x="1270000" y="19646"/>
                </a:lnTo>
                <a:lnTo>
                  <a:pt x="1270000" y="39285"/>
                </a:lnTo>
                <a:lnTo>
                  <a:pt x="48864" y="39285"/>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99" name="Ellipse 1445_#color-304&amp;7966"/>
          <p:cNvSpPr/>
          <p:nvPr userDrawn="1">
            <p:custDataLst>
              <p:tags r:id="rId7"/>
            </p:custDataLst>
          </p:nvPr>
        </p:nvSpPr>
        <p:spPr>
          <a:xfrm>
            <a:off x="1384300" y="1181100"/>
            <a:ext cx="50800" cy="50800"/>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00" name="Union_#color_$accent1_3_$accent1_3-308&amp;12555"/>
          <p:cNvSpPr/>
          <p:nvPr userDrawn="1">
            <p:custDataLst>
              <p:tags r:id="rId8"/>
            </p:custDataLst>
          </p:nvPr>
        </p:nvSpPr>
        <p:spPr>
          <a:xfrm>
            <a:off x="939800" y="57785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1" name="Ellipse 1445_#color-304&amp;7418"/>
          <p:cNvSpPr/>
          <p:nvPr userDrawn="1">
            <p:custDataLst>
              <p:tags r:id="rId9"/>
            </p:custDataLst>
          </p:nvPr>
        </p:nvSpPr>
        <p:spPr>
          <a:xfrm>
            <a:off x="853313" y="5696458"/>
            <a:ext cx="283464" cy="283464"/>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
        <p:nvSpPr>
          <p:cNvPr id="1702" name="Ellipse 1445_#color-304&amp;7418"/>
          <p:cNvSpPr/>
          <p:nvPr userDrawn="1">
            <p:custDataLst>
              <p:tags r:id="rId10"/>
            </p:custDataLst>
          </p:nvPr>
        </p:nvSpPr>
        <p:spPr>
          <a:xfrm flipH="1">
            <a:off x="9878313" y="6055487"/>
            <a:ext cx="241046" cy="241046"/>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pic>
        <p:nvPicPr>
          <p:cNvPr id="10" name="图片 9"/>
          <p:cNvPicPr>
            <a:picLocks noChangeAspect="1"/>
          </p:cNvPicPr>
          <p:nvPr userDrawn="1">
            <p:custDataLst>
              <p:tags r:id="rId11"/>
            </p:custDataLst>
          </p:nvPr>
        </p:nvPicPr>
        <p:blipFill>
          <a:blip r:embed="rId1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80412" y="1563062"/>
            <a:ext cx="4170025" cy="4170025"/>
          </a:xfrm>
          <a:prstGeom prst="rect">
            <a:avLst/>
          </a:prstGeom>
        </p:spPr>
      </p:pic>
      <p:sp>
        <p:nvSpPr>
          <p:cNvPr id="2" name="标题 1"/>
          <p:cNvSpPr>
            <a:spLocks noGrp="1"/>
          </p:cNvSpPr>
          <p:nvPr>
            <p:ph type="title" hasCustomPrompt="1"/>
            <p:custDataLst>
              <p:tags r:id="rId13"/>
            </p:custDataLst>
          </p:nvPr>
        </p:nvSpPr>
        <p:spPr>
          <a:xfrm>
            <a:off x="2439988" y="3018840"/>
            <a:ext cx="1400492" cy="806400"/>
          </a:xfrm>
        </p:spPr>
        <p:txBody>
          <a:bodyPr wrap="square" anchor="b">
            <a:normAutofit/>
          </a:bodyPr>
          <a:lstStyle>
            <a:lvl1pPr>
              <a:defRPr sz="5200">
                <a:gradFill flip="none" rotWithShape="1">
                  <a:gsLst>
                    <a:gs pos="100000">
                      <a:schemeClr val="accent1"/>
                    </a:gs>
                    <a:gs pos="0">
                      <a:schemeClr val="tx1"/>
                    </a:gs>
                  </a:gsLst>
                  <a:lin ang="5400000" scaled="0"/>
                  <a:tileRect/>
                </a:gradFill>
              </a:defRPr>
            </a:lvl1pPr>
          </a:lstStyle>
          <a:p>
            <a:r>
              <a:rPr lang="zh-CN" altLang="en-US" dirty="0"/>
              <a:t>标题</a:t>
            </a:r>
            <a:endParaRPr lang="zh-CN" altLang="en-US" dirty="0"/>
          </a:p>
        </p:txBody>
      </p:sp>
      <p:sp>
        <p:nvSpPr>
          <p:cNvPr id="7" name="日期占位符 3"/>
          <p:cNvSpPr>
            <a:spLocks noGrp="1"/>
          </p:cNvSpPr>
          <p:nvPr>
            <p:ph type="dt" sz="half" idx="10"/>
            <p:custDataLst>
              <p:tags r:id="rId14"/>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15"/>
            </p:custDataLst>
          </p:nvPr>
        </p:nvSpPr>
        <p:spPr/>
        <p:txBody>
          <a:bodyPr/>
          <a:lstStyle/>
          <a:p>
            <a:endParaRPr lang="zh-CN" altLang="en-US"/>
          </a:p>
        </p:txBody>
      </p:sp>
      <p:sp>
        <p:nvSpPr>
          <p:cNvPr id="9" name="灯片编号占位符 5"/>
          <p:cNvSpPr>
            <a:spLocks noGrp="1"/>
          </p:cNvSpPr>
          <p:nvPr>
            <p:ph type="sldNum" sz="quarter" idx="12"/>
            <p:custDataLst>
              <p:tags r:id="rId1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4" name="Rectangle 42619-312&amp;20155"/>
          <p:cNvSpPr/>
          <p:nvPr userDrawn="1">
            <p:custDataLst>
              <p:tags r:id="rId2"/>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25" name="Rectangle 42620-312&amp;20173"/>
          <p:cNvSpPr/>
          <p:nvPr userDrawn="1">
            <p:custDataLst>
              <p:tags r:id="rId3"/>
            </p:custDataLst>
          </p:nvPr>
        </p:nvSpPr>
        <p:spPr>
          <a:xfrm rot="10800000">
            <a:off x="6096000" y="1562100"/>
            <a:ext cx="6096000" cy="5295900"/>
          </a:xfrm>
          <a:prstGeom prst="rect">
            <a:avLst/>
          </a:prstGeom>
          <a:gradFill flip="none" rotWithShape="1">
            <a:gsLst>
              <a:gs pos="0">
                <a:schemeClr val="accent1">
                  <a:alpha val="15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2" name="标题 1"/>
          <p:cNvSpPr>
            <a:spLocks noGrp="1"/>
          </p:cNvSpPr>
          <p:nvPr>
            <p:ph type="title"/>
            <p:custDataLst>
              <p:tags r:id="rId4"/>
            </p:custDataLst>
          </p:nvPr>
        </p:nvSpPr>
        <p:spPr>
          <a:xfrm>
            <a:off x="1384300" y="3771900"/>
            <a:ext cx="9428200" cy="1637850"/>
          </a:xfrm>
        </p:spPr>
        <p:txBody>
          <a:bodyPr wrap="square" anchor="t">
            <a:normAutofit/>
          </a:bodyPr>
          <a:lstStyle>
            <a:lvl1pPr algn="ctr">
              <a:defRPr sz="5000">
                <a:solidFill>
                  <a:schemeClr val="tx1"/>
                </a:solidFill>
              </a:defRPr>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5"/>
            </p:custDataLst>
          </p:nvPr>
        </p:nvSpPr>
        <p:spPr>
          <a:xfrm>
            <a:off x="3638550" y="1162800"/>
            <a:ext cx="4914900" cy="1999500"/>
          </a:xfrm>
        </p:spPr>
        <p:txBody>
          <a:bodyPr wrap="none" anchor="ctr">
            <a:normAutofit/>
          </a:bodyPr>
          <a:lstStyle>
            <a:lvl1pPr marL="0" indent="0" algn="ctr">
              <a:buNone/>
              <a:defRPr sz="9000" b="1">
                <a:solidFill>
                  <a:schemeClr val="accent1"/>
                </a:solidFill>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9" name="Rectangle 42609 (Stroke)_#color-308&amp;12982"/>
          <p:cNvSpPr/>
          <p:nvPr userDrawn="1">
            <p:custDataLst>
              <p:tags r:id="rId9"/>
            </p:custDataLst>
          </p:nvPr>
        </p:nvSpPr>
        <p:spPr>
          <a:xfrm>
            <a:off x="4414775" y="2967658"/>
            <a:ext cx="3235442" cy="188283"/>
          </a:xfrm>
          <a:custGeom>
            <a:avLst/>
            <a:gdLst/>
            <a:ahLst/>
            <a:cxnLst/>
            <a:rect l="l" t="t" r="r" b="b"/>
            <a:pathLst>
              <a:path w="3235442" h="188283">
                <a:moveTo>
                  <a:pt x="160142" y="175583"/>
                </a:moveTo>
                <a:lnTo>
                  <a:pt x="9643" y="0"/>
                </a:lnTo>
                <a:lnTo>
                  <a:pt x="0" y="8265"/>
                </a:lnTo>
                <a:lnTo>
                  <a:pt x="154301" y="188283"/>
                </a:lnTo>
                <a:lnTo>
                  <a:pt x="3081147" y="188283"/>
                </a:lnTo>
                <a:lnTo>
                  <a:pt x="3235439" y="8265"/>
                </a:lnTo>
                <a:lnTo>
                  <a:pt x="3225800" y="0"/>
                </a:lnTo>
                <a:lnTo>
                  <a:pt x="3075305" y="175583"/>
                </a:lnTo>
                <a:lnTo>
                  <a:pt x="160142" y="175583"/>
                </a:lnTo>
              </a:path>
            </a:pathLst>
          </a:cu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0" name="Rectangle 42610 (Stroke)_#color_$accent1_3_$accent1_3-308&amp;12983"/>
          <p:cNvSpPr/>
          <p:nvPr userDrawn="1">
            <p:custDataLst>
              <p:tags r:id="rId10"/>
            </p:custDataLst>
          </p:nvPr>
        </p:nvSpPr>
        <p:spPr>
          <a:xfrm flipV="1">
            <a:off x="1366775" y="2965450"/>
            <a:ext cx="2981442" cy="188283"/>
          </a:xfrm>
          <a:custGeom>
            <a:avLst/>
            <a:gdLst/>
            <a:ahLst/>
            <a:cxnLst/>
            <a:rect l="l" t="t" r="r" b="b"/>
            <a:pathLst>
              <a:path w="2981442" h="188283">
                <a:moveTo>
                  <a:pt x="160142" y="175583"/>
                </a:moveTo>
                <a:lnTo>
                  <a:pt x="9643" y="0"/>
                </a:lnTo>
                <a:lnTo>
                  <a:pt x="0" y="8265"/>
                </a:lnTo>
                <a:lnTo>
                  <a:pt x="154301" y="188283"/>
                </a:lnTo>
                <a:lnTo>
                  <a:pt x="2827147" y="188283"/>
                </a:lnTo>
                <a:lnTo>
                  <a:pt x="2981439" y="8265"/>
                </a:lnTo>
                <a:lnTo>
                  <a:pt x="2971800" y="0"/>
                </a:lnTo>
                <a:lnTo>
                  <a:pt x="2821305" y="175583"/>
                </a:lnTo>
                <a:lnTo>
                  <a:pt x="160142" y="175583"/>
                </a:lnTo>
              </a:path>
            </a:pathLst>
          </a:custGeom>
          <a:gradFill>
            <a:gsLst>
              <a:gs pos="19549">
                <a:schemeClr val="accent1">
                  <a:lumMod val="60000"/>
                  <a:lumOff val="40000"/>
                  <a:alpha val="100000"/>
                </a:schemeClr>
              </a:gs>
              <a:gs pos="100000">
                <a:schemeClr val="accent1">
                  <a:lumMod val="60000"/>
                  <a:lumOff val="40000"/>
                  <a:alpha val="0"/>
                </a:schemeClr>
              </a:gs>
            </a:gsLst>
            <a:lin ang="108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Rectangle 42611 (Stroke)_#color_$accent1_3_$accent1_3-314&amp;22864"/>
          <p:cNvSpPr/>
          <p:nvPr userDrawn="1">
            <p:custDataLst>
              <p:tags r:id="rId11"/>
            </p:custDataLst>
          </p:nvPr>
        </p:nvSpPr>
        <p:spPr>
          <a:xfrm rot="10800000">
            <a:off x="7716763" y="2965450"/>
            <a:ext cx="2981442" cy="188283"/>
          </a:xfrm>
          <a:custGeom>
            <a:avLst/>
            <a:gdLst/>
            <a:ahLst/>
            <a:cxnLst/>
            <a:rect l="l" t="t" r="r" b="b"/>
            <a:pathLst>
              <a:path w="2981442" h="188283">
                <a:moveTo>
                  <a:pt x="160142" y="175583"/>
                </a:moveTo>
                <a:lnTo>
                  <a:pt x="9643" y="0"/>
                </a:lnTo>
                <a:lnTo>
                  <a:pt x="0" y="8265"/>
                </a:lnTo>
                <a:lnTo>
                  <a:pt x="154301" y="188283"/>
                </a:lnTo>
                <a:lnTo>
                  <a:pt x="2827147" y="188283"/>
                </a:lnTo>
                <a:lnTo>
                  <a:pt x="2981439" y="8265"/>
                </a:lnTo>
                <a:lnTo>
                  <a:pt x="2971800" y="0"/>
                </a:lnTo>
                <a:lnTo>
                  <a:pt x="2821305" y="175583"/>
                </a:lnTo>
                <a:lnTo>
                  <a:pt x="160142" y="175583"/>
                </a:lnTo>
              </a:path>
            </a:pathLst>
          </a:custGeom>
          <a:gradFill>
            <a:gsLst>
              <a:gs pos="19549">
                <a:schemeClr val="accent1">
                  <a:lumMod val="60000"/>
                  <a:lumOff val="40000"/>
                  <a:alpha val="100000"/>
                </a:schemeClr>
              </a:gs>
              <a:gs pos="100000">
                <a:schemeClr val="accent1">
                  <a:lumMod val="60000"/>
                  <a:lumOff val="40000"/>
                  <a:alpha val="0"/>
                </a:schemeClr>
              </a:gs>
            </a:gsLst>
            <a:lin ang="108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2" name="Union_#color_$accent1_3_$accent1_3-304&amp;10095"/>
          <p:cNvSpPr/>
          <p:nvPr userDrawn="1">
            <p:custDataLst>
              <p:tags r:id="rId12"/>
            </p:custDataLst>
          </p:nvPr>
        </p:nvSpPr>
        <p:spPr>
          <a:xfrm>
            <a:off x="7897999"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3" name="Union_#color_$accent1_3_$accent1_3-314&amp;22865"/>
          <p:cNvSpPr/>
          <p:nvPr userDrawn="1">
            <p:custDataLst>
              <p:tags r:id="rId13"/>
            </p:custDataLst>
          </p:nvPr>
        </p:nvSpPr>
        <p:spPr>
          <a:xfrm rot="10800000">
            <a:off x="2717788"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4" name="Union_#color_$accent1_3_$accent1_3-304&amp;10099"/>
          <p:cNvSpPr/>
          <p:nvPr userDrawn="1">
            <p:custDataLst>
              <p:tags r:id="rId14"/>
            </p:custDataLst>
          </p:nvPr>
        </p:nvSpPr>
        <p:spPr>
          <a:xfrm>
            <a:off x="7897999" y="3035299"/>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81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5" name="Union_#color_$accent1_3_$accent1_3-314&amp;22867"/>
          <p:cNvSpPr/>
          <p:nvPr userDrawn="1">
            <p:custDataLst>
              <p:tags r:id="rId15"/>
            </p:custDataLst>
          </p:nvPr>
        </p:nvSpPr>
        <p:spPr>
          <a:xfrm rot="10800000">
            <a:off x="2730488"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76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6" name="Union_#color_$accent1_3_$accent1_3-308&amp;12981"/>
          <p:cNvSpPr/>
          <p:nvPr userDrawn="1">
            <p:custDataLst>
              <p:tags r:id="rId16"/>
            </p:custDataLst>
          </p:nvPr>
        </p:nvSpPr>
        <p:spPr>
          <a:xfrm>
            <a:off x="3644900" y="2334915"/>
            <a:ext cx="1322677" cy="54543"/>
          </a:xfrm>
          <a:custGeom>
            <a:avLst/>
            <a:gdLst/>
            <a:ahLst/>
            <a:cxnLst/>
            <a:rect l="l" t="t" r="r" b="b"/>
            <a:pathLst>
              <a:path w="1322677" h="54543">
                <a:moveTo>
                  <a:pt x="50889" y="40918"/>
                </a:moveTo>
                <a:cubicBezTo>
                  <a:pt x="46172" y="49064"/>
                  <a:pt x="37362" y="54543"/>
                  <a:pt x="27272" y="54543"/>
                </a:cubicBezTo>
                <a:cubicBezTo>
                  <a:pt x="12210" y="54543"/>
                  <a:pt x="0" y="42333"/>
                  <a:pt x="0" y="27272"/>
                </a:cubicBezTo>
                <a:cubicBezTo>
                  <a:pt x="0" y="12210"/>
                  <a:pt x="12210" y="0"/>
                  <a:pt x="27272" y="0"/>
                </a:cubicBezTo>
                <a:cubicBezTo>
                  <a:pt x="39983" y="0"/>
                  <a:pt x="50663" y="8696"/>
                  <a:pt x="53687" y="20464"/>
                </a:cubicBezTo>
                <a:lnTo>
                  <a:pt x="1322680" y="20464"/>
                </a:lnTo>
                <a:lnTo>
                  <a:pt x="1322680" y="40918"/>
                </a:lnTo>
                <a:lnTo>
                  <a:pt x="50889" y="40918"/>
                </a:lnTo>
              </a:path>
            </a:pathLst>
          </a:custGeom>
          <a:gradFill>
            <a:gsLst>
              <a:gs pos="0">
                <a:schemeClr val="accent1">
                  <a:lumMod val="60000"/>
                  <a:lumOff val="40000"/>
                  <a:alpha val="19000"/>
                </a:schemeClr>
              </a:gs>
              <a:gs pos="100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7" name="Ellipse 1445_#color-304&amp;10110"/>
          <p:cNvSpPr/>
          <p:nvPr userDrawn="1">
            <p:custDataLst>
              <p:tags r:id="rId17"/>
            </p:custDataLst>
          </p:nvPr>
        </p:nvSpPr>
        <p:spPr>
          <a:xfrm>
            <a:off x="3644900" y="2334915"/>
            <a:ext cx="54543" cy="54543"/>
          </a:xfrm>
          <a:prstGeom prst="ellipse">
            <a:avLst/>
          </a:prstGeom>
          <a:solidFill>
            <a:schemeClr val="accent1">
              <a:lumMod val="60000"/>
              <a:lumOff val="40000"/>
              <a:alpha val="36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8" name="Union_#color_$accent1_3_$accent1_3-308&amp;12980"/>
          <p:cNvSpPr/>
          <p:nvPr userDrawn="1">
            <p:custDataLst>
              <p:tags r:id="rId18"/>
            </p:custDataLst>
          </p:nvPr>
        </p:nvSpPr>
        <p:spPr>
          <a:xfrm>
            <a:off x="10248900" y="3492500"/>
            <a:ext cx="1422406" cy="58656"/>
          </a:xfrm>
          <a:custGeom>
            <a:avLst/>
            <a:gdLst/>
            <a:ahLst/>
            <a:cxnLst/>
            <a:rect l="l" t="t" r="r" b="b"/>
            <a:pathLst>
              <a:path w="1422406" h="58656">
                <a:moveTo>
                  <a:pt x="54728" y="43998"/>
                </a:move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422400" y="22002"/>
                </a:lnTo>
                <a:lnTo>
                  <a:pt x="1422400" y="43998"/>
                </a:lnTo>
                <a:lnTo>
                  <a:pt x="54728"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9" name="Union_#color_$accent1_3_$accent1_3-308&amp;12977"/>
          <p:cNvSpPr/>
          <p:nvPr userDrawn="1">
            <p:custDataLst>
              <p:tags r:id="rId19"/>
            </p:custDataLst>
          </p:nvPr>
        </p:nvSpPr>
        <p:spPr>
          <a:xfrm>
            <a:off x="787400" y="1016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21" name="Ellipse 1445_#color-304&amp;7418"/>
          <p:cNvSpPr/>
          <p:nvPr userDrawn="1">
            <p:custDataLst>
              <p:tags r:id="rId20"/>
            </p:custDataLst>
          </p:nvPr>
        </p:nvSpPr>
        <p:spPr>
          <a:xfrm>
            <a:off x="696000" y="917876"/>
            <a:ext cx="283464" cy="283464"/>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
        <p:nvSpPr>
          <p:cNvPr id="22" name="Ellipse 1445_#color-304&amp;7418"/>
          <p:cNvSpPr/>
          <p:nvPr userDrawn="1">
            <p:custDataLst>
              <p:tags r:id="rId21"/>
            </p:custDataLst>
          </p:nvPr>
        </p:nvSpPr>
        <p:spPr>
          <a:xfrm>
            <a:off x="10195476" y="3429000"/>
            <a:ext cx="180000" cy="180000"/>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5"/>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wrap="square">
            <a:normAutofit/>
          </a:body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722" name="任意多边形: 形状 1721"/>
          <p:cNvSpPr/>
          <p:nvPr userDrawn="1">
            <p:custDataLst>
              <p:tags r:id="rId2"/>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2" name="Rectangle 42619-312&amp;20155"/>
          <p:cNvSpPr/>
          <p:nvPr userDrawn="1">
            <p:custDataLst>
              <p:tags r:id="rId3"/>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13" name="Rectangle 42620-312&amp;20173"/>
          <p:cNvSpPr/>
          <p:nvPr userDrawn="1">
            <p:custDataLst>
              <p:tags r:id="rId4"/>
            </p:custDataLst>
          </p:nvPr>
        </p:nvSpPr>
        <p:spPr>
          <a:xfrm rot="10800000">
            <a:off x="6096000" y="1562100"/>
            <a:ext cx="6096000" cy="5295900"/>
          </a:xfrm>
          <a:prstGeom prst="rect">
            <a:avLst/>
          </a:prstGeom>
          <a:gradFill flip="none" rotWithShape="1">
            <a:gsLst>
              <a:gs pos="0">
                <a:schemeClr val="accent1">
                  <a:alpha val="10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pic>
        <p:nvPicPr>
          <p:cNvPr id="1701" name="图片 1700"/>
          <p:cNvPicPr>
            <a:picLocks noChangeAspect="1"/>
          </p:cNvPicPr>
          <p:nvPr userDrawn="1">
            <p:custDataLst>
              <p:tags r:id="rId5"/>
            </p:custDataLst>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76393" y="870398"/>
            <a:ext cx="10162913" cy="4298053"/>
          </a:xfrm>
          <a:prstGeom prst="rect">
            <a:avLst/>
          </a:prstGeom>
        </p:spPr>
      </p:pic>
      <p:sp>
        <p:nvSpPr>
          <p:cNvPr id="1702" name="Union_#color_$accent1_3_$accent1_3-304&amp;12546"/>
          <p:cNvSpPr/>
          <p:nvPr userDrawn="1">
            <p:custDataLst>
              <p:tags r:id="rId7"/>
            </p:custDataLst>
          </p:nvPr>
        </p:nvSpPr>
        <p:spPr>
          <a:xfrm>
            <a:off x="8153400" y="609600"/>
            <a:ext cx="2463800" cy="101600"/>
          </a:xfrm>
          <a:custGeom>
            <a:avLst/>
            <a:gdLst/>
            <a:ahLst/>
            <a:cxnLst/>
            <a:rect l="l" t="t" r="r" b="b"/>
            <a:pathLst>
              <a:path w="2463800" h="101600">
                <a:moveTo>
                  <a:pt x="94804" y="76200"/>
                </a:moveTo>
                <a:cubicBezTo>
                  <a:pt x="86021" y="91384"/>
                  <a:pt x="69603" y="101600"/>
                  <a:pt x="50800" y="101600"/>
                </a:cubicBezTo>
                <a:cubicBezTo>
                  <a:pt x="22744" y="101600"/>
                  <a:pt x="0" y="78856"/>
                  <a:pt x="0" y="50800"/>
                </a:cubicBezTo>
                <a:cubicBezTo>
                  <a:pt x="0" y="22744"/>
                  <a:pt x="22744" y="0"/>
                  <a:pt x="50800" y="0"/>
                </a:cubicBezTo>
                <a:cubicBezTo>
                  <a:pt x="74471" y="0"/>
                  <a:pt x="94360" y="16190"/>
                  <a:pt x="99999"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3" name="Ellipse 1445_#color-304&amp;7418"/>
          <p:cNvSpPr/>
          <p:nvPr userDrawn="1">
            <p:custDataLst>
              <p:tags r:id="rId8"/>
            </p:custDataLst>
          </p:nvPr>
        </p:nvSpPr>
        <p:spPr>
          <a:xfrm>
            <a:off x="8080248" y="536448"/>
            <a:ext cx="246888" cy="246888"/>
          </a:xfrm>
          <a:prstGeom prst="ellipse">
            <a:avLst/>
          </a:prstGeom>
          <a:solidFill>
            <a:schemeClr val="accent1">
              <a:lumMod val="60000"/>
              <a:lumOff val="40000"/>
              <a:alpha val="21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4" name="Union_#color_$accent1_3_$accent1_3-304&amp;12547"/>
          <p:cNvSpPr/>
          <p:nvPr userDrawn="1">
            <p:custDataLst>
              <p:tags r:id="rId9"/>
            </p:custDataLst>
          </p:nvPr>
        </p:nvSpPr>
        <p:spPr>
          <a:xfrm>
            <a:off x="1701800" y="889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5" name="Ellipse 1445_#color-304&amp;7418"/>
          <p:cNvSpPr/>
          <p:nvPr userDrawn="1">
            <p:custDataLst>
              <p:tags r:id="rId10"/>
            </p:custDataLst>
          </p:nvPr>
        </p:nvSpPr>
        <p:spPr>
          <a:xfrm>
            <a:off x="1621155" y="810006"/>
            <a:ext cx="246888" cy="246888"/>
          </a:xfrm>
          <a:prstGeom prst="ellipse">
            <a:avLst/>
          </a:prstGeom>
          <a:solidFill>
            <a:schemeClr val="accent1">
              <a:lumMod val="60000"/>
              <a:lumOff val="40000"/>
              <a:alpha val="36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6" name="Union_#color_$accent1_3_$accent1_3-304&amp;12542"/>
          <p:cNvSpPr/>
          <p:nvPr userDrawn="1">
            <p:custDataLst>
              <p:tags r:id="rId11"/>
            </p:custDataLst>
          </p:nvPr>
        </p:nvSpPr>
        <p:spPr>
          <a:xfrm>
            <a:off x="8534400" y="5867400"/>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7" name="Ellipse 1445_#color-304&amp;7418"/>
          <p:cNvSpPr/>
          <p:nvPr userDrawn="1">
            <p:custDataLst>
              <p:tags r:id="rId12"/>
            </p:custDataLst>
          </p:nvPr>
        </p:nvSpPr>
        <p:spPr>
          <a:xfrm>
            <a:off x="8449247" y="5775387"/>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8" name="Union_#color_$accent1_3_$accent1_3-304&amp;12542"/>
          <p:cNvSpPr/>
          <p:nvPr userDrawn="1">
            <p:custDataLst>
              <p:tags r:id="rId13"/>
            </p:custDataLst>
          </p:nvPr>
        </p:nvSpPr>
        <p:spPr>
          <a:xfrm>
            <a:off x="8534400" y="5852886"/>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9" name="Ellipse 1445_#color-304&amp;7418"/>
          <p:cNvSpPr/>
          <p:nvPr userDrawn="1">
            <p:custDataLst>
              <p:tags r:id="rId14"/>
            </p:custDataLst>
          </p:nvPr>
        </p:nvSpPr>
        <p:spPr>
          <a:xfrm>
            <a:off x="8449247" y="5760873"/>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0" name="Union_#color_$accent1_3_$accent1_3-314&amp;22861"/>
          <p:cNvSpPr/>
          <p:nvPr userDrawn="1">
            <p:custDataLst>
              <p:tags r:id="rId15"/>
            </p:custDataLst>
          </p:nvPr>
        </p:nvSpPr>
        <p:spPr>
          <a:xfrm>
            <a:off x="11163300" y="3365500"/>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1" name="Ellipse 1445_#color-304&amp;7418"/>
          <p:cNvSpPr/>
          <p:nvPr userDrawn="1">
            <p:custDataLst>
              <p:tags r:id="rId16"/>
            </p:custDataLst>
          </p:nvPr>
        </p:nvSpPr>
        <p:spPr>
          <a:xfrm>
            <a:off x="11073720" y="3271384"/>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2" name="Ellipse 1445_#color-304&amp;7428"/>
          <p:cNvSpPr/>
          <p:nvPr userDrawn="1">
            <p:custDataLst>
              <p:tags r:id="rId17"/>
            </p:custDataLst>
          </p:nvPr>
        </p:nvSpPr>
        <p:spPr>
          <a:xfrm>
            <a:off x="11163300" y="3365500"/>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3" name="Union_#color_$accent1_3_$accent1_3-314&amp;22861"/>
          <p:cNvSpPr/>
          <p:nvPr userDrawn="1">
            <p:custDataLst>
              <p:tags r:id="rId18"/>
            </p:custDataLst>
          </p:nvPr>
        </p:nvSpPr>
        <p:spPr>
          <a:xfrm>
            <a:off x="11163300" y="3350986"/>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4" name="Ellipse 1445_#color-304&amp;7418"/>
          <p:cNvSpPr/>
          <p:nvPr userDrawn="1">
            <p:custDataLst>
              <p:tags r:id="rId19"/>
            </p:custDataLst>
          </p:nvPr>
        </p:nvSpPr>
        <p:spPr>
          <a:xfrm>
            <a:off x="11073720" y="3256870"/>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5" name="Ellipse 1445_#color-304&amp;7428"/>
          <p:cNvSpPr/>
          <p:nvPr userDrawn="1">
            <p:custDataLst>
              <p:tags r:id="rId20"/>
            </p:custDataLst>
          </p:nvPr>
        </p:nvSpPr>
        <p:spPr>
          <a:xfrm>
            <a:off x="11163300" y="3350986"/>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6" name="Union_#color_$accent1_3_$accent1_3-308&amp;12549"/>
          <p:cNvSpPr/>
          <p:nvPr userDrawn="1">
            <p:custDataLst>
              <p:tags r:id="rId21"/>
            </p:custDataLst>
          </p:nvPr>
        </p:nvSpPr>
        <p:spPr>
          <a:xfrm>
            <a:off x="6515100" y="4127500"/>
            <a:ext cx="1422406" cy="58656"/>
          </a:xfrm>
          <a:custGeom>
            <a:avLst/>
            <a:gdLst/>
            <a:ahLst/>
            <a:cxnLst/>
            <a:rect l="l" t="t" r="r" b="b"/>
            <a:pathLst>
              <a:path w="1422406" h="58656">
                <a:moveTo>
                  <a:pt x="54729" y="43998"/>
                </a:moveTo>
                <a:cubicBezTo>
                  <a:pt x="49657" y="52760"/>
                  <a:pt x="40181" y="58656"/>
                  <a:pt x="29328" y="58656"/>
                </a:cubicBezTo>
                <a:cubicBezTo>
                  <a:pt x="13131" y="58656"/>
                  <a:pt x="0" y="45525"/>
                  <a:pt x="0" y="29328"/>
                </a:cubicBezTo>
                <a:cubicBezTo>
                  <a:pt x="0" y="13131"/>
                  <a:pt x="13131" y="0"/>
                  <a:pt x="29328" y="0"/>
                </a:cubicBezTo>
                <a:cubicBezTo>
                  <a:pt x="42995" y="0"/>
                  <a:pt x="54480" y="9349"/>
                  <a:pt x="57733" y="22002"/>
                </a:cubicBezTo>
                <a:lnTo>
                  <a:pt x="1422400" y="22002"/>
                </a:lnTo>
                <a:lnTo>
                  <a:pt x="1422400" y="43998"/>
                </a:lnTo>
                <a:lnTo>
                  <a:pt x="54729"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7" name="Union_#color_$accent1_3_$accent1_3-304&amp;12540"/>
          <p:cNvSpPr/>
          <p:nvPr userDrawn="1">
            <p:custDataLst>
              <p:tags r:id="rId22"/>
            </p:custDataLst>
          </p:nvPr>
        </p:nvSpPr>
        <p:spPr>
          <a:xfrm>
            <a:off x="2311400" y="59563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8" name="Ellipse 1445_#color-304&amp;7418"/>
          <p:cNvSpPr/>
          <p:nvPr userDrawn="1">
            <p:custDataLst>
              <p:tags r:id="rId23"/>
            </p:custDataLst>
          </p:nvPr>
        </p:nvSpPr>
        <p:spPr>
          <a:xfrm>
            <a:off x="2223581" y="5878447"/>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pic>
        <p:nvPicPr>
          <p:cNvPr id="1719" name="图片 1718"/>
          <p:cNvPicPr>
            <a:picLocks noChangeAspect="1"/>
          </p:cNvPicPr>
          <p:nvPr userDrawn="1">
            <p:custDataLst>
              <p:tags r:id="rId24"/>
            </p:custDataLst>
          </p:nvPr>
        </p:nvPicPr>
        <p:blipFill>
          <a:blip r:embed="rId2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39658" y="1851472"/>
            <a:ext cx="4151736" cy="4298053"/>
          </a:xfrm>
          <a:prstGeom prst="rect">
            <a:avLst/>
          </a:prstGeom>
        </p:spPr>
      </p:pic>
      <p:sp>
        <p:nvSpPr>
          <p:cNvPr id="1720" name="署名占位符 10"/>
          <p:cNvSpPr>
            <a:spLocks noGrp="1"/>
          </p:cNvSpPr>
          <p:nvPr>
            <p:ph type="body" sz="quarter" idx="18" hasCustomPrompt="1"/>
            <p:custDataLst>
              <p:tags r:id="rId26"/>
            </p:custDataLst>
          </p:nvPr>
        </p:nvSpPr>
        <p:spPr>
          <a:xfrm>
            <a:off x="838200" y="5022850"/>
            <a:ext cx="2298700" cy="527050"/>
          </a:xfrm>
          <a:prstGeom prst="snip1Rect">
            <a:avLst>
              <a:gd name="adj" fmla="val 22337"/>
            </a:avLst>
          </a:prstGeom>
          <a:ln w="19050">
            <a:solidFill>
              <a:schemeClr val="accent1">
                <a:lumMod val="40000"/>
                <a:lumOff val="60000"/>
              </a:schemeClr>
            </a:solidFill>
          </a:ln>
          <a:effectLst>
            <a:glow rad="76200">
              <a:schemeClr val="accent1">
                <a:alpha val="12000"/>
              </a:schemeClr>
            </a:glow>
          </a:effectLst>
        </p:spPr>
        <p:txBody>
          <a:bodyPr wrap="square" anchor="ctr">
            <a:normAutofit/>
          </a:bodyPr>
          <a:lstStyle>
            <a:lvl1pPr marL="0" indent="0" algn="ctr">
              <a:lnSpc>
                <a:spcPct val="100000"/>
              </a:lnSpc>
              <a:buNone/>
              <a:defRPr sz="1800"/>
            </a:lvl1pPr>
          </a:lstStyle>
          <a:p>
            <a:pPr lvl="0"/>
            <a:r>
              <a:rPr lang="zh-CN" altLang="en-US" dirty="0"/>
              <a:t>署名</a:t>
            </a:r>
            <a:endParaRPr lang="zh-CN" altLang="en-US" dirty="0"/>
          </a:p>
        </p:txBody>
      </p:sp>
      <p:sp>
        <p:nvSpPr>
          <p:cNvPr id="4" name="日期占位符 3"/>
          <p:cNvSpPr>
            <a:spLocks noGrp="1"/>
          </p:cNvSpPr>
          <p:nvPr>
            <p:ph type="dt" sz="half" idx="10"/>
            <p:custDataLst>
              <p:tags r:id="rId27"/>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28"/>
            </p:custDataLst>
          </p:nvPr>
        </p:nvSpPr>
        <p:spPr/>
        <p:txBody>
          <a:bodyPr/>
          <a:lstStyle/>
          <a:p>
            <a:endParaRPr lang="zh-CN" altLang="en-US"/>
          </a:p>
        </p:txBody>
      </p:sp>
      <p:sp>
        <p:nvSpPr>
          <p:cNvPr id="6" name="灯片编号占位符 5"/>
          <p:cNvSpPr>
            <a:spLocks noGrp="1"/>
          </p:cNvSpPr>
          <p:nvPr>
            <p:ph type="sldNum" sz="quarter" idx="12"/>
            <p:custDataLst>
              <p:tags r:id="rId29"/>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ctrTitle"/>
            <p:custDataLst>
              <p:tags r:id="rId30"/>
            </p:custDataLst>
          </p:nvPr>
        </p:nvSpPr>
        <p:spPr>
          <a:xfrm>
            <a:off x="1371600" y="1617900"/>
            <a:ext cx="7200900" cy="3011250"/>
          </a:xfrm>
        </p:spPr>
        <p:txBody>
          <a:bodyPr wrap="square" anchor="ctr">
            <a:normAutofit/>
          </a:bodyPr>
          <a:lstStyle>
            <a:lvl1pPr algn="l">
              <a:lnSpc>
                <a:spcPct val="100000"/>
              </a:lnSpc>
              <a:defRPr sz="6600">
                <a:gradFill>
                  <a:gsLst>
                    <a:gs pos="90000">
                      <a:schemeClr val="accent1"/>
                    </a:gs>
                    <a:gs pos="0">
                      <a:schemeClr val="tx1"/>
                    </a:gs>
                  </a:gsLst>
                  <a:lin ang="5400000" scaled="0"/>
                </a:gradFill>
              </a:defRPr>
            </a:lvl1pPr>
          </a:lstStyle>
          <a:p>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1" Type="http://schemas.openxmlformats.org/officeDocument/2006/relationships/theme" Target="../theme/theme2.xml"/><Relationship Id="rId20" Type="http://schemas.openxmlformats.org/officeDocument/2006/relationships/tags" Target="../tags/tag194.xml"/><Relationship Id="rId2" Type="http://schemas.openxmlformats.org/officeDocument/2006/relationships/slideLayout" Target="../slideLayouts/slideLayout13.xml"/><Relationship Id="rId19" Type="http://schemas.openxmlformats.org/officeDocument/2006/relationships/tags" Target="../tags/tag193.xml"/><Relationship Id="rId18" Type="http://schemas.openxmlformats.org/officeDocument/2006/relationships/tags" Target="../tags/tag192.xml"/><Relationship Id="rId17" Type="http://schemas.openxmlformats.org/officeDocument/2006/relationships/tags" Target="../tags/tag191.xml"/><Relationship Id="rId16" Type="http://schemas.openxmlformats.org/officeDocument/2006/relationships/tags" Target="../tags/tag190.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693" name="任意多边形: 形状 1692"/>
          <p:cNvSpPr/>
          <p:nvPr userDrawn="1">
            <p:custDataLst>
              <p:tags r:id="rId12"/>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8" name="Rectangle 42619-312&amp;20155"/>
          <p:cNvSpPr/>
          <p:nvPr userDrawn="1">
            <p:custDataLst>
              <p:tags r:id="rId13"/>
            </p:custDataLst>
          </p:nvPr>
        </p:nvSpPr>
        <p:spPr>
          <a:xfrm>
            <a:off x="12700" y="12699"/>
            <a:ext cx="6096000" cy="5675581"/>
          </a:xfrm>
          <a:prstGeom prst="rect">
            <a:avLst/>
          </a:prstGeom>
          <a:gradFill flip="none" rotWithShape="1">
            <a:gsLst>
              <a:gs pos="0">
                <a:srgbClr val="69F8F8">
                  <a:alpha val="20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9" name="Rectangle 42620-312&amp;20173"/>
          <p:cNvSpPr/>
          <p:nvPr userDrawn="1">
            <p:custDataLst>
              <p:tags r:id="rId14"/>
            </p:custDataLst>
          </p:nvPr>
        </p:nvSpPr>
        <p:spPr>
          <a:xfrm rot="10800000">
            <a:off x="6096000" y="1562100"/>
            <a:ext cx="6096000" cy="5295900"/>
          </a:xfrm>
          <a:prstGeom prst="rect">
            <a:avLst/>
          </a:prstGeom>
          <a:gradFill flip="none" rotWithShape="1">
            <a:gsLst>
              <a:gs pos="0">
                <a:srgbClr val="69F8F8">
                  <a:alpha val="10000"/>
                </a:srgbClr>
              </a:gs>
              <a:gs pos="76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5"/>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6"/>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7"/>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8"/>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accent1">
              <a:lumMod val="60000"/>
              <a:lumOff val="40000"/>
            </a:schemeClr>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224.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223.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26.xml"/><Relationship Id="rId7" Type="http://schemas.openxmlformats.org/officeDocument/2006/relationships/image" Target="../media/image33.sv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225.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229.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tags" Target="../tags/tag228.xml"/><Relationship Id="rId1" Type="http://schemas.openxmlformats.org/officeDocument/2006/relationships/tags" Target="../tags/tag227.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23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tags" Target="../tags/tag231.xml"/><Relationship Id="rId1" Type="http://schemas.openxmlformats.org/officeDocument/2006/relationships/tags" Target="../tags/tag230.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234.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tags" Target="../tags/tag233.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236.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235.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238.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tags" Target="../tags/tag23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2.xml"/><Relationship Id="rId2" Type="http://schemas.openxmlformats.org/officeDocument/2006/relationships/tags" Target="../tags/tag240.xml"/><Relationship Id="rId1" Type="http://schemas.openxmlformats.org/officeDocument/2006/relationships/tags" Target="../tags/tag239.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201.xml"/><Relationship Id="rId4" Type="http://schemas.openxmlformats.org/officeDocument/2006/relationships/image" Target="../media/image5.png"/><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20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tags" Target="../tags/tag203.xml"/><Relationship Id="rId1" Type="http://schemas.openxmlformats.org/officeDocument/2006/relationships/tags" Target="../tags/tag20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20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tags" Target="../tags/tag206.xml"/><Relationship Id="rId1" Type="http://schemas.openxmlformats.org/officeDocument/2006/relationships/tags" Target="../tags/tag205.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210.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tags" Target="../tags/tag209.xml"/><Relationship Id="rId1" Type="http://schemas.openxmlformats.org/officeDocument/2006/relationships/tags" Target="../tags/tag208.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21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tags" Target="../tags/tag212.xml"/><Relationship Id="rId1" Type="http://schemas.openxmlformats.org/officeDocument/2006/relationships/tags" Target="../tags/tag211.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216.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215.xml"/><Relationship Id="rId1" Type="http://schemas.openxmlformats.org/officeDocument/2006/relationships/tags" Target="../tags/tag214.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219.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218.xml"/><Relationship Id="rId1" Type="http://schemas.openxmlformats.org/officeDocument/2006/relationships/tags" Target="../tags/tag217.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22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tags" Target="../tags/tag221.xml"/><Relationship Id="rId1" Type="http://schemas.openxmlformats.org/officeDocument/2006/relationships/tags" Target="../tags/tag2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8"/>
            <p:custDataLst>
              <p:tags r:id="rId1"/>
            </p:custDataLst>
          </p:nvPr>
        </p:nvSpPr>
        <p:spPr>
          <a:xfrm>
            <a:off x="838200" y="5022850"/>
            <a:ext cx="9778365" cy="1226820"/>
          </a:xfrm>
        </p:spPr>
        <p:txBody>
          <a:bodyPr>
            <a:normAutofit/>
          </a:bodyPr>
          <a:lstStyle/>
          <a:p>
            <a:r>
              <a:rPr lang="en-US" altLang="zh-CN" sz="2000">
                <a:latin typeface="+mj-lt"/>
                <a:cs typeface="+mj-lt"/>
              </a:rPr>
              <a:t>Group 2   Bihan Hou</a:t>
            </a:r>
            <a:r>
              <a:rPr lang="zh-CN" altLang="en-US" sz="2000">
                <a:latin typeface="+mj-lt"/>
                <a:cs typeface="+mj-lt"/>
              </a:rPr>
              <a:t>，</a:t>
            </a:r>
            <a:r>
              <a:rPr lang="en-US" altLang="zh-CN" sz="2000">
                <a:latin typeface="+mj-lt"/>
                <a:cs typeface="+mj-lt"/>
              </a:rPr>
              <a:t> Xinyue He</a:t>
            </a:r>
            <a:r>
              <a:rPr lang="zh-CN" altLang="en-US" sz="2000">
                <a:latin typeface="+mj-lt"/>
                <a:cs typeface="+mj-lt"/>
              </a:rPr>
              <a:t>，</a:t>
            </a:r>
            <a:r>
              <a:rPr lang="en-US" altLang="zh-CN" sz="2000">
                <a:latin typeface="+mj-lt"/>
                <a:cs typeface="+mj-lt"/>
              </a:rPr>
              <a:t> Haodong Yang</a:t>
            </a:r>
            <a:r>
              <a:rPr lang="zh-CN" altLang="en-US" sz="2000">
                <a:latin typeface="+mj-lt"/>
                <a:cs typeface="+mj-lt"/>
              </a:rPr>
              <a:t>，</a:t>
            </a:r>
            <a:r>
              <a:rPr lang="en-US" altLang="zh-CN" sz="2000">
                <a:latin typeface="+mj-lt"/>
                <a:cs typeface="+mj-lt"/>
              </a:rPr>
              <a:t> Minghao Li </a:t>
            </a:r>
            <a:r>
              <a:rPr lang="zh-CN" altLang="en-US" sz="2000">
                <a:latin typeface="+mj-lt"/>
                <a:cs typeface="+mj-lt"/>
              </a:rPr>
              <a:t>，</a:t>
            </a:r>
            <a:r>
              <a:rPr lang="en-US" altLang="zh-CN" sz="2000">
                <a:latin typeface="+mj-lt"/>
                <a:cs typeface="+mj-lt"/>
              </a:rPr>
              <a:t>Haihan Tang </a:t>
            </a:r>
            <a:endParaRPr lang="en-US" altLang="zh-CN" sz="2000">
              <a:latin typeface="+mj-lt"/>
              <a:cs typeface="+mj-lt"/>
            </a:endParaRPr>
          </a:p>
        </p:txBody>
      </p:sp>
      <p:sp>
        <p:nvSpPr>
          <p:cNvPr id="19" name="标题 18"/>
          <p:cNvSpPr>
            <a:spLocks noGrp="1"/>
          </p:cNvSpPr>
          <p:nvPr>
            <p:ph type="ctrTitle"/>
            <p:custDataLst>
              <p:tags r:id="rId2"/>
            </p:custDataLst>
          </p:nvPr>
        </p:nvSpPr>
        <p:spPr/>
        <p:txBody>
          <a:bodyPr/>
          <a:lstStyle/>
          <a:p>
            <a:r>
              <a:rPr lang="zh-CN" altLang="en-US" dirty="0"/>
              <a:t>Urban Transportation Network Analysis</a:t>
            </a:r>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3788410" cy="833120"/>
          </a:xfrm>
        </p:spPr>
        <p:txBody>
          <a:bodyPr anchor="ctr">
            <a:normAutofit/>
          </a:bodyPr>
          <a:lstStyle/>
          <a:p>
            <a:pPr algn="ctr"/>
            <a:r>
              <a:rPr lang="en-US" altLang="zh-CN" dirty="0"/>
              <a:t>GUI.py</a:t>
            </a:r>
            <a:endParaRPr lang="en-US" altLang="zh-CN" dirty="0"/>
          </a:p>
        </p:txBody>
      </p:sp>
      <p:pic>
        <p:nvPicPr>
          <p:cNvPr id="3" name="图片 2"/>
          <p:cNvPicPr>
            <a:picLocks noChangeAspect="1"/>
          </p:cNvPicPr>
          <p:nvPr/>
        </p:nvPicPr>
        <p:blipFill>
          <a:blip r:embed="rId2"/>
          <a:stretch>
            <a:fillRect/>
          </a:stretch>
        </p:blipFill>
        <p:spPr>
          <a:xfrm>
            <a:off x="808990" y="1181100"/>
            <a:ext cx="4720590" cy="3263265"/>
          </a:xfrm>
          <a:prstGeom prst="rect">
            <a:avLst/>
          </a:prstGeom>
        </p:spPr>
      </p:pic>
      <p:pic>
        <p:nvPicPr>
          <p:cNvPr id="4" name="图片 3"/>
          <p:cNvPicPr>
            <a:picLocks noChangeAspect="1"/>
          </p:cNvPicPr>
          <p:nvPr/>
        </p:nvPicPr>
        <p:blipFill>
          <a:blip r:embed="rId3"/>
          <a:stretch>
            <a:fillRect/>
          </a:stretch>
        </p:blipFill>
        <p:spPr>
          <a:xfrm>
            <a:off x="5924550" y="1181100"/>
            <a:ext cx="5308600" cy="3010535"/>
          </a:xfrm>
          <a:prstGeom prst="rect">
            <a:avLst/>
          </a:prstGeom>
        </p:spPr>
      </p:pic>
      <p:pic>
        <p:nvPicPr>
          <p:cNvPr id="6" name="图片 5"/>
          <p:cNvPicPr>
            <a:picLocks noChangeAspect="1"/>
          </p:cNvPicPr>
          <p:nvPr/>
        </p:nvPicPr>
        <p:blipFill>
          <a:blip r:embed="rId4"/>
          <a:stretch>
            <a:fillRect/>
          </a:stretch>
        </p:blipFill>
        <p:spPr>
          <a:xfrm>
            <a:off x="808990" y="4596130"/>
            <a:ext cx="4721225" cy="2103120"/>
          </a:xfrm>
          <a:prstGeom prst="rect">
            <a:avLst/>
          </a:prstGeom>
        </p:spPr>
      </p:pic>
      <p:pic>
        <p:nvPicPr>
          <p:cNvPr id="7" name="图片 6"/>
          <p:cNvPicPr>
            <a:picLocks noChangeAspect="1"/>
          </p:cNvPicPr>
          <p:nvPr/>
        </p:nvPicPr>
        <p:blipFill>
          <a:blip r:embed="rId5"/>
          <a:stretch>
            <a:fillRect/>
          </a:stretch>
        </p:blipFill>
        <p:spPr>
          <a:xfrm>
            <a:off x="6096000" y="4596765"/>
            <a:ext cx="5137150" cy="210248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3788410" cy="833120"/>
          </a:xfrm>
        </p:spPr>
        <p:txBody>
          <a:bodyPr anchor="ctr">
            <a:normAutofit/>
          </a:bodyPr>
          <a:lstStyle/>
          <a:p>
            <a:pPr algn="ctr"/>
            <a:r>
              <a:rPr lang="en-US" altLang="zh-CN" dirty="0"/>
              <a:t>GUI.py</a:t>
            </a:r>
            <a:endParaRPr lang="en-US" altLang="zh-CN" dirty="0"/>
          </a:p>
        </p:txBody>
      </p:sp>
      <p:pic>
        <p:nvPicPr>
          <p:cNvPr id="2" name="图片 1"/>
          <p:cNvPicPr>
            <a:picLocks noChangeAspect="1"/>
          </p:cNvPicPr>
          <p:nvPr/>
        </p:nvPicPr>
        <p:blipFill>
          <a:blip r:embed="rId2"/>
          <a:stretch>
            <a:fillRect/>
          </a:stretch>
        </p:blipFill>
        <p:spPr>
          <a:xfrm>
            <a:off x="699770" y="1658620"/>
            <a:ext cx="2687955" cy="1876425"/>
          </a:xfrm>
          <a:prstGeom prst="rect">
            <a:avLst/>
          </a:prstGeom>
        </p:spPr>
      </p:pic>
      <p:pic>
        <p:nvPicPr>
          <p:cNvPr id="5" name="图片 4"/>
          <p:cNvPicPr>
            <a:picLocks noChangeAspect="1"/>
          </p:cNvPicPr>
          <p:nvPr/>
        </p:nvPicPr>
        <p:blipFill>
          <a:blip r:embed="rId3"/>
          <a:stretch>
            <a:fillRect/>
          </a:stretch>
        </p:blipFill>
        <p:spPr>
          <a:xfrm>
            <a:off x="884555" y="4465955"/>
            <a:ext cx="2779395" cy="1941195"/>
          </a:xfrm>
          <a:prstGeom prst="rect">
            <a:avLst/>
          </a:prstGeom>
        </p:spPr>
      </p:pic>
      <p:pic>
        <p:nvPicPr>
          <p:cNvPr id="8" name="图片 7"/>
          <p:cNvPicPr>
            <a:picLocks noChangeAspect="1"/>
          </p:cNvPicPr>
          <p:nvPr/>
        </p:nvPicPr>
        <p:blipFill>
          <a:blip r:embed="rId4"/>
          <a:stretch>
            <a:fillRect/>
          </a:stretch>
        </p:blipFill>
        <p:spPr>
          <a:xfrm>
            <a:off x="8676005" y="1181100"/>
            <a:ext cx="2913380" cy="1929765"/>
          </a:xfrm>
          <a:prstGeom prst="rect">
            <a:avLst/>
          </a:prstGeom>
        </p:spPr>
      </p:pic>
      <p:pic>
        <p:nvPicPr>
          <p:cNvPr id="9" name="图片 8"/>
          <p:cNvPicPr>
            <a:picLocks noChangeAspect="1"/>
          </p:cNvPicPr>
          <p:nvPr/>
        </p:nvPicPr>
        <p:blipFill>
          <a:blip r:embed="rId5"/>
          <a:stretch>
            <a:fillRect/>
          </a:stretch>
        </p:blipFill>
        <p:spPr>
          <a:xfrm>
            <a:off x="8524240" y="4361815"/>
            <a:ext cx="3535680" cy="2149475"/>
          </a:xfrm>
          <a:prstGeom prst="rect">
            <a:avLst/>
          </a:prstGeom>
        </p:spPr>
      </p:pic>
      <p:grpSp>
        <p:nvGrpSpPr>
          <p:cNvPr id="10" name="组合 9" descr="7b0a202020202274657874626f78223a2022220a7d0a"/>
          <p:cNvGrpSpPr/>
          <p:nvPr/>
        </p:nvGrpSpPr>
        <p:grpSpPr>
          <a:xfrm>
            <a:off x="3664102" y="1015346"/>
            <a:ext cx="7584369" cy="5496560"/>
            <a:chOff x="3565042" y="1122026"/>
            <a:chExt cx="7584369" cy="5496560"/>
          </a:xfrm>
        </p:grpSpPr>
        <p:pic>
          <p:nvPicPr>
            <p:cNvPr id="11" name="图形 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5042" y="1122026"/>
              <a:ext cx="4860925" cy="5496560"/>
            </a:xfrm>
            <a:prstGeom prst="rect">
              <a:avLst/>
            </a:prstGeom>
          </p:spPr>
        </p:pic>
        <p:sp>
          <p:nvSpPr>
            <p:cNvPr id="13" name="文本框 12"/>
            <p:cNvSpPr txBox="1"/>
            <p:nvPr/>
          </p:nvSpPr>
          <p:spPr>
            <a:xfrm>
              <a:off x="5900611" y="5230636"/>
              <a:ext cx="5248800" cy="954000"/>
            </a:xfrm>
            <a:prstGeom prst="rect">
              <a:avLst/>
            </a:prstGeom>
            <a:noFill/>
          </p:spPr>
          <p:txBody>
            <a:bodyPr wrap="square" rtlCol="0">
              <a:noAutofit/>
            </a:bodyPr>
            <a:lstStyle/>
            <a:p>
              <a:pPr algn="ctr">
                <a:lnSpc>
                  <a:spcPct val="150000"/>
                </a:lnSpc>
              </a:pPr>
              <a:r>
                <a:rPr lang="en-US" altLang="zh-CN" sz="1400" i="1" dirty="0">
                  <a:solidFill>
                    <a:srgbClr val="4385C6"/>
                  </a:solidFill>
                  <a:latin typeface="Arial" panose="020B0604020202020204" pitchFamily="34" charset="0"/>
                  <a:ea typeface="黑体" panose="02010609060101010101" charset="-122"/>
                  <a:cs typeface="Arial" panose="020B0604020202020204" pitchFamily="34" charset="0"/>
                </a:rPr>
                <a:t>CYBER PUNK</a:t>
              </a:r>
              <a:endParaRPr lang="zh-CN" altLang="en-US" sz="1400" i="1" dirty="0">
                <a:solidFill>
                  <a:srgbClr val="4385C6"/>
                </a:solidFill>
                <a:latin typeface="Arial" panose="020B0604020202020204" pitchFamily="34" charset="0"/>
                <a:ea typeface="黑体" panose="02010609060101010101" charset="-122"/>
                <a:cs typeface="Arial" panose="020B0604020202020204" pitchFamily="34" charset="0"/>
              </a:endParaRPr>
            </a:p>
          </p:txBody>
        </p:sp>
      </p:grpSp>
      <p:sp>
        <p:nvSpPr>
          <p:cNvPr id="16" name="文本框 15"/>
          <p:cNvSpPr txBox="1"/>
          <p:nvPr/>
        </p:nvSpPr>
        <p:spPr>
          <a:xfrm>
            <a:off x="4100195" y="1980565"/>
            <a:ext cx="4060190" cy="3538220"/>
          </a:xfrm>
          <a:prstGeom prst="rect">
            <a:avLst/>
          </a:prstGeom>
          <a:noFill/>
        </p:spPr>
        <p:txBody>
          <a:bodyPr wrap="square" rtlCol="0">
            <a:spAutoFit/>
          </a:bodyPr>
          <a:p>
            <a:r>
              <a:rPr lang="zh-CN" altLang="en-US" sz="1400"/>
              <a:t>In GUI.py, this code implements a graphical interface program for a traffic network management system, based on PyQt5 and Folium libraries. The program loads bus stop and route data by reading CSV files, users can add and delete stops on the map, and use depth-first search and Dijkstra algorithm to find and display routes between stops. The interface provides function buttons such as add site, delete site, undo delete, display route, etc., and can draw multiple possible paths and the shortest path on the map. The overall design makes full use of the combination of data structure, algorithm and graphical interface, and shows the practical application of urban bus network analysis and optimization.</a:t>
            </a:r>
            <a:endParaRPr lang="zh-CN" altLang="en-US" sz="1400"/>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6955155" cy="833120"/>
          </a:xfrm>
        </p:spPr>
        <p:txBody>
          <a:bodyPr anchor="ctr">
            <a:normAutofit/>
          </a:bodyPr>
          <a:lstStyle/>
          <a:p>
            <a:pPr algn="ctr"/>
            <a:r>
              <a:rPr lang="en-US" altLang="zh-CN" dirty="0"/>
              <a:t>Bus_Stop_Utilization_Analysis.py</a:t>
            </a:r>
            <a:endParaRPr lang="en-US" altLang="zh-CN" dirty="0"/>
          </a:p>
        </p:txBody>
      </p:sp>
      <p:sp>
        <p:nvSpPr>
          <p:cNvPr id="5" name="Rectangle 41757_#color-886&amp;3357"/>
          <p:cNvSpPr/>
          <p:nvPr>
            <p:custDataLst>
              <p:tags r:id="rId2"/>
            </p:custDataLst>
          </p:nvPr>
        </p:nvSpPr>
        <p:spPr>
          <a:xfrm>
            <a:off x="5394325" y="1287145"/>
            <a:ext cx="3455035" cy="500062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pic>
        <p:nvPicPr>
          <p:cNvPr id="3" name="图片 2"/>
          <p:cNvPicPr>
            <a:picLocks noChangeAspect="1"/>
          </p:cNvPicPr>
          <p:nvPr/>
        </p:nvPicPr>
        <p:blipFill>
          <a:blip r:embed="rId3"/>
          <a:stretch>
            <a:fillRect/>
          </a:stretch>
        </p:blipFill>
        <p:spPr>
          <a:xfrm>
            <a:off x="111760" y="1287145"/>
            <a:ext cx="5024120" cy="4451350"/>
          </a:xfrm>
          <a:prstGeom prst="rect">
            <a:avLst/>
          </a:prstGeom>
        </p:spPr>
      </p:pic>
      <p:pic>
        <p:nvPicPr>
          <p:cNvPr id="4" name="图片 3"/>
          <p:cNvPicPr>
            <a:picLocks noChangeAspect="1"/>
          </p:cNvPicPr>
          <p:nvPr/>
        </p:nvPicPr>
        <p:blipFill>
          <a:blip r:embed="rId4"/>
          <a:stretch>
            <a:fillRect/>
          </a:stretch>
        </p:blipFill>
        <p:spPr>
          <a:xfrm>
            <a:off x="9006840" y="1181100"/>
            <a:ext cx="3047365" cy="5060950"/>
          </a:xfrm>
          <a:prstGeom prst="rect">
            <a:avLst/>
          </a:prstGeom>
        </p:spPr>
      </p:pic>
      <p:sp>
        <p:nvSpPr>
          <p:cNvPr id="6" name="文本框 5"/>
          <p:cNvSpPr txBox="1"/>
          <p:nvPr/>
        </p:nvSpPr>
        <p:spPr>
          <a:xfrm>
            <a:off x="5682615" y="1654810"/>
            <a:ext cx="2900680" cy="4587240"/>
          </a:xfrm>
          <a:prstGeom prst="rect">
            <a:avLst/>
          </a:prstGeom>
          <a:noFill/>
        </p:spPr>
        <p:txBody>
          <a:bodyPr wrap="square" rtlCol="0">
            <a:noAutofit/>
          </a:bodyPr>
          <a:p>
            <a:endParaRPr lang="zh-CN" altLang="en-US"/>
          </a:p>
        </p:txBody>
      </p:sp>
      <p:sp>
        <p:nvSpPr>
          <p:cNvPr id="7" name="文本框 6"/>
          <p:cNvSpPr txBox="1"/>
          <p:nvPr/>
        </p:nvSpPr>
        <p:spPr>
          <a:xfrm>
            <a:off x="5828030" y="1838960"/>
            <a:ext cx="2677795" cy="3969385"/>
          </a:xfrm>
          <a:prstGeom prst="rect">
            <a:avLst/>
          </a:prstGeom>
          <a:noFill/>
        </p:spPr>
        <p:txBody>
          <a:bodyPr wrap="square" rtlCol="0">
            <a:spAutoFit/>
          </a:bodyPr>
          <a:p>
            <a:r>
              <a:rPr lang="zh-CN" altLang="en-US" sz="900">
                <a:solidFill>
                  <a:schemeClr val="bg1"/>
                </a:solidFill>
                <a:cs typeface="+mn-lt"/>
              </a:rPr>
              <a:t>In Bus_Stop_Utilization_Analysis.py, this code analyzes the utilization_of an urban transportation network station and recommends new stations. First, the station information is loaded by reading a data file named "urban_transport_network_stops.csv" and the number of passengers for each station is randomly generated. Based on the set utilization threshold (75 in this case), the analyze_stop_utilization function identifies underutilized stations where the number of passengers is below the threshold and returns the data frame of these stations. The 'recommend_new_stops' function acts as a placeholder for the recommendation algorithm and currently only copies the entered site data boxes as an example. The 'print_underutilized_stops' function performs utilization analysis and prints out information about the underutilized sites identified. The 'print_recommended_stops' function calls the recommended_stops function and prints out the recommended-site information. Overall, this code shows how to perform a simple utilization analysis and recommendation algorithm framework based on site data to optimize the site layout and service efficiency of the urban transportation network.</a:t>
            </a:r>
            <a:endParaRPr lang="zh-CN" altLang="en-US" sz="900">
              <a:solidFill>
                <a:schemeClr val="bg1"/>
              </a:solidFill>
              <a:cs typeface="+mn-lt"/>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3820160" cy="833120"/>
          </a:xfrm>
        </p:spPr>
        <p:txBody>
          <a:bodyPr anchor="ctr">
            <a:normAutofit/>
          </a:bodyPr>
          <a:lstStyle/>
          <a:p>
            <a:pPr algn="ctr"/>
            <a:r>
              <a:rPr lang="en-US" altLang="zh-CN" dirty="0"/>
              <a:t>main.py</a:t>
            </a:r>
            <a:endParaRPr lang="en-US" altLang="zh-CN" dirty="0"/>
          </a:p>
        </p:txBody>
      </p:sp>
      <p:sp>
        <p:nvSpPr>
          <p:cNvPr id="5" name="Rectangle 41757_#color-886&amp;3357"/>
          <p:cNvSpPr/>
          <p:nvPr>
            <p:custDataLst>
              <p:tags r:id="rId2"/>
            </p:custDataLst>
          </p:nvPr>
        </p:nvSpPr>
        <p:spPr>
          <a:xfrm>
            <a:off x="8061325" y="928370"/>
            <a:ext cx="3455035" cy="500062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pic>
        <p:nvPicPr>
          <p:cNvPr id="2" name="图片 1"/>
          <p:cNvPicPr>
            <a:picLocks noChangeAspect="1"/>
          </p:cNvPicPr>
          <p:nvPr/>
        </p:nvPicPr>
        <p:blipFill>
          <a:blip r:embed="rId3"/>
          <a:stretch>
            <a:fillRect/>
          </a:stretch>
        </p:blipFill>
        <p:spPr>
          <a:xfrm>
            <a:off x="0" y="1181100"/>
            <a:ext cx="3430905" cy="4431030"/>
          </a:xfrm>
          <a:prstGeom prst="rect">
            <a:avLst/>
          </a:prstGeom>
        </p:spPr>
      </p:pic>
      <p:pic>
        <p:nvPicPr>
          <p:cNvPr id="6" name="图片 5"/>
          <p:cNvPicPr>
            <a:picLocks noChangeAspect="1"/>
          </p:cNvPicPr>
          <p:nvPr/>
        </p:nvPicPr>
        <p:blipFill>
          <a:blip r:embed="rId4"/>
          <a:stretch>
            <a:fillRect/>
          </a:stretch>
        </p:blipFill>
        <p:spPr>
          <a:xfrm>
            <a:off x="3736975" y="1181100"/>
            <a:ext cx="3227705" cy="4431030"/>
          </a:xfrm>
          <a:prstGeom prst="rect">
            <a:avLst/>
          </a:prstGeom>
        </p:spPr>
      </p:pic>
      <p:sp>
        <p:nvSpPr>
          <p:cNvPr id="7" name="文本框 6"/>
          <p:cNvSpPr txBox="1"/>
          <p:nvPr/>
        </p:nvSpPr>
        <p:spPr>
          <a:xfrm>
            <a:off x="8251190" y="1181100"/>
            <a:ext cx="2955290" cy="4548505"/>
          </a:xfrm>
          <a:prstGeom prst="rect">
            <a:avLst/>
          </a:prstGeom>
          <a:noFill/>
        </p:spPr>
        <p:txBody>
          <a:bodyPr wrap="none" rtlCol="0">
            <a:noAutofit/>
          </a:bodyPr>
          <a:p>
            <a:endParaRPr lang="zh-CN" altLang="en-US"/>
          </a:p>
        </p:txBody>
      </p:sp>
      <p:sp>
        <p:nvSpPr>
          <p:cNvPr id="8" name="文本框 7"/>
          <p:cNvSpPr txBox="1"/>
          <p:nvPr/>
        </p:nvSpPr>
        <p:spPr>
          <a:xfrm>
            <a:off x="8359775" y="1294765"/>
            <a:ext cx="2819400" cy="4435475"/>
          </a:xfrm>
          <a:prstGeom prst="rect">
            <a:avLst/>
          </a:prstGeom>
          <a:noFill/>
        </p:spPr>
        <p:txBody>
          <a:bodyPr wrap="square" rtlCol="0">
            <a:noAutofit/>
          </a:bodyPr>
          <a:p>
            <a:r>
              <a:rPr lang="zh-CN" altLang="en-US" sz="1000">
                <a:solidFill>
                  <a:schemeClr val="bg1"/>
                </a:solidFill>
                <a:cs typeface="+mn-lt"/>
              </a:rPr>
              <a:t>In main .py, our code implements a PyQT5-based graphical user interface (GUI) for a traffic network analysis tool. The main functions include calling different traffic network analysis functions by buttons, such as drawing network map, finding path, calculating maximum centrality, time prediction, shortest path, route efficiency analysis, peak hour traffic analysis, bus stop utilization analysis, etc. After each button is clicked, the result of the function execution is captured by redirecting the standard output and the output is displayed in the message box. Also included is the ability to open another TrafficNetworkGUI function button and reset the node. The overall code structure is clear, and the GUI layout and interaction logic are realized by inheriting the QtWidgets.QWidget class. The signal-slot mechanism provided by PyQt5 is used to deal with button click events, so that users can easily analyze and visualize the traffic network.</a:t>
            </a:r>
            <a:endParaRPr lang="zh-CN" altLang="en-US" sz="1000">
              <a:solidFill>
                <a:schemeClr val="bg1"/>
              </a:solidFill>
              <a:cs typeface="+mn-lt"/>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3820160" cy="833120"/>
          </a:xfrm>
        </p:spPr>
        <p:txBody>
          <a:bodyPr anchor="ctr">
            <a:normAutofit/>
          </a:bodyPr>
          <a:lstStyle/>
          <a:p>
            <a:pPr algn="ctr"/>
            <a:r>
              <a:rPr lang="en-US" altLang="zh-CN" dirty="0"/>
              <a:t>main.py</a:t>
            </a:r>
            <a:endParaRPr lang="en-US" altLang="zh-CN" dirty="0"/>
          </a:p>
        </p:txBody>
      </p:sp>
      <p:pic>
        <p:nvPicPr>
          <p:cNvPr id="3" name="图片 2"/>
          <p:cNvPicPr>
            <a:picLocks noChangeAspect="1"/>
          </p:cNvPicPr>
          <p:nvPr/>
        </p:nvPicPr>
        <p:blipFill>
          <a:blip r:embed="rId2"/>
          <a:stretch>
            <a:fillRect/>
          </a:stretch>
        </p:blipFill>
        <p:spPr>
          <a:xfrm>
            <a:off x="1676400" y="1264920"/>
            <a:ext cx="3810635" cy="2274570"/>
          </a:xfrm>
          <a:prstGeom prst="rect">
            <a:avLst/>
          </a:prstGeom>
        </p:spPr>
      </p:pic>
      <p:pic>
        <p:nvPicPr>
          <p:cNvPr id="4" name="图片 3"/>
          <p:cNvPicPr>
            <a:picLocks noChangeAspect="1"/>
          </p:cNvPicPr>
          <p:nvPr/>
        </p:nvPicPr>
        <p:blipFill>
          <a:blip r:embed="rId3"/>
          <a:stretch>
            <a:fillRect/>
          </a:stretch>
        </p:blipFill>
        <p:spPr>
          <a:xfrm>
            <a:off x="1682115" y="3788410"/>
            <a:ext cx="3804285" cy="2271395"/>
          </a:xfrm>
          <a:prstGeom prst="rect">
            <a:avLst/>
          </a:prstGeom>
        </p:spPr>
      </p:pic>
      <p:pic>
        <p:nvPicPr>
          <p:cNvPr id="7" name="图片 6"/>
          <p:cNvPicPr>
            <a:picLocks noChangeAspect="1"/>
          </p:cNvPicPr>
          <p:nvPr/>
        </p:nvPicPr>
        <p:blipFill>
          <a:blip r:embed="rId4"/>
          <a:stretch>
            <a:fillRect/>
          </a:stretch>
        </p:blipFill>
        <p:spPr>
          <a:xfrm>
            <a:off x="7402830" y="1360170"/>
            <a:ext cx="3634740" cy="38100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3155950" cy="833120"/>
          </a:xfrm>
        </p:spPr>
        <p:txBody>
          <a:bodyPr anchor="ctr">
            <a:normAutofit/>
          </a:bodyPr>
          <a:lstStyle/>
          <a:p>
            <a:pPr algn="ctr"/>
            <a:r>
              <a:rPr lang="en-US" altLang="zh-CN" dirty="0"/>
              <a:t>test</a:t>
            </a:r>
            <a:endParaRPr lang="en-US" altLang="zh-CN" dirty="0"/>
          </a:p>
        </p:txBody>
      </p:sp>
      <p:pic>
        <p:nvPicPr>
          <p:cNvPr id="2" name="图片 1"/>
          <p:cNvPicPr>
            <a:picLocks noChangeAspect="1"/>
          </p:cNvPicPr>
          <p:nvPr/>
        </p:nvPicPr>
        <p:blipFill>
          <a:blip r:embed="rId2"/>
          <a:stretch>
            <a:fillRect/>
          </a:stretch>
        </p:blipFill>
        <p:spPr>
          <a:xfrm>
            <a:off x="469265" y="1181100"/>
            <a:ext cx="10509250" cy="2016125"/>
          </a:xfrm>
          <a:prstGeom prst="rect">
            <a:avLst/>
          </a:prstGeom>
        </p:spPr>
      </p:pic>
      <p:pic>
        <p:nvPicPr>
          <p:cNvPr id="5" name="图片 4"/>
          <p:cNvPicPr>
            <a:picLocks noChangeAspect="1"/>
          </p:cNvPicPr>
          <p:nvPr/>
        </p:nvPicPr>
        <p:blipFill>
          <a:blip r:embed="rId3"/>
          <a:stretch>
            <a:fillRect/>
          </a:stretch>
        </p:blipFill>
        <p:spPr>
          <a:xfrm>
            <a:off x="541020" y="3327400"/>
            <a:ext cx="10437495" cy="320802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3155950" cy="833120"/>
          </a:xfrm>
        </p:spPr>
        <p:txBody>
          <a:bodyPr anchor="ctr">
            <a:normAutofit/>
          </a:bodyPr>
          <a:lstStyle/>
          <a:p>
            <a:pPr algn="ctr"/>
            <a:r>
              <a:rPr lang="en-US" altLang="zh-CN" dirty="0"/>
              <a:t>test</a:t>
            </a:r>
            <a:endParaRPr lang="en-US" altLang="zh-CN" dirty="0"/>
          </a:p>
        </p:txBody>
      </p:sp>
      <p:pic>
        <p:nvPicPr>
          <p:cNvPr id="2" name="图片 1"/>
          <p:cNvPicPr>
            <a:picLocks noChangeAspect="1"/>
          </p:cNvPicPr>
          <p:nvPr/>
        </p:nvPicPr>
        <p:blipFill>
          <a:blip r:embed="rId2"/>
          <a:stretch>
            <a:fillRect/>
          </a:stretch>
        </p:blipFill>
        <p:spPr>
          <a:xfrm>
            <a:off x="904875" y="1018540"/>
            <a:ext cx="9168765" cy="3077210"/>
          </a:xfrm>
          <a:prstGeom prst="rect">
            <a:avLst/>
          </a:prstGeom>
        </p:spPr>
      </p:pic>
      <p:pic>
        <p:nvPicPr>
          <p:cNvPr id="3" name="图片 2"/>
          <p:cNvPicPr>
            <a:picLocks noChangeAspect="1"/>
          </p:cNvPicPr>
          <p:nvPr/>
        </p:nvPicPr>
        <p:blipFill>
          <a:blip r:embed="rId3"/>
          <a:stretch>
            <a:fillRect/>
          </a:stretch>
        </p:blipFill>
        <p:spPr>
          <a:xfrm>
            <a:off x="1376045" y="4295140"/>
            <a:ext cx="2557780" cy="24257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dirty="0"/>
              <a:t>Thanks!</a:t>
            </a:r>
            <a:endParaRPr lang="en-US" altLang="zh-CN"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3156585" cy="833120"/>
          </a:xfrm>
        </p:spPr>
        <p:txBody>
          <a:bodyPr anchor="ctr">
            <a:normAutofit/>
          </a:bodyPr>
          <a:lstStyle/>
          <a:p>
            <a:pPr algn="ctr"/>
            <a:r>
              <a:rPr lang="en-US" altLang="zh-CN" dirty="0"/>
              <a:t>Introduction</a:t>
            </a:r>
            <a:endParaRPr lang="en-US" altLang="zh-CN" dirty="0"/>
          </a:p>
        </p:txBody>
      </p:sp>
      <p:sp>
        <p:nvSpPr>
          <p:cNvPr id="5" name="Rectangle 41757_#color-886&amp;3357"/>
          <p:cNvSpPr/>
          <p:nvPr>
            <p:custDataLst>
              <p:tags r:id="rId2"/>
            </p:custDataLst>
          </p:nvPr>
        </p:nvSpPr>
        <p:spPr>
          <a:xfrm>
            <a:off x="321085" y="1554202"/>
            <a:ext cx="4715502" cy="3970829"/>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7" name="矩形 6"/>
          <p:cNvSpPr/>
          <p:nvPr>
            <p:custDataLst>
              <p:tags r:id="rId3"/>
            </p:custDataLst>
          </p:nvPr>
        </p:nvSpPr>
        <p:spPr>
          <a:xfrm>
            <a:off x="576549" y="1773089"/>
            <a:ext cx="4004548" cy="3595920"/>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dirty="0">
                <a:solidFill>
                  <a:schemeClr val="dk1">
                    <a:lumMod val="85000"/>
                    <a:lumOff val="15000"/>
                  </a:schemeClr>
                </a:solidFill>
                <a:cs typeface="+mn-lt"/>
              </a:rPr>
              <a:t>This project challenges us to develop a transportation network analysis system. The goal is to model an urban area's bus transportation system using graphs, with stops as nodes and routes as edges. This model will help analyze and improve route efficiency and predict travel </a:t>
            </a:r>
            <a:r>
              <a:rPr lang="zh-CN" altLang="en-US" sz="2000" dirty="0">
                <a:solidFill>
                  <a:schemeClr val="dk1">
                    <a:lumMod val="85000"/>
                    <a:lumOff val="15000"/>
                  </a:schemeClr>
                </a:solidFill>
                <a:cs typeface="+mn-lt"/>
              </a:rPr>
              <a:t>times</a:t>
            </a:r>
            <a:r>
              <a:rPr lang="zh-CN" altLang="en-US" sz="2000" dirty="0">
                <a:solidFill>
                  <a:schemeClr val="dk1">
                    <a:lumMod val="85000"/>
                    <a:lumOff val="15000"/>
                  </a:schemeClr>
                </a:solidFill>
                <a:latin typeface="+mn-ea"/>
                <a:cs typeface="+mn-ea"/>
              </a:rPr>
              <a:t>.</a:t>
            </a:r>
            <a:endParaRPr lang="zh-CN" altLang="en-US" sz="2000" dirty="0">
              <a:solidFill>
                <a:schemeClr val="dk1">
                  <a:lumMod val="85000"/>
                  <a:lumOff val="15000"/>
                </a:schemeClr>
              </a:solidFill>
              <a:latin typeface="+mn-ea"/>
              <a:cs typeface="+mn-ea"/>
            </a:endParaRPr>
          </a:p>
        </p:txBody>
      </p:sp>
      <p:pic>
        <p:nvPicPr>
          <p:cNvPr id="3" name="图片 2"/>
          <p:cNvPicPr>
            <a:picLocks noChangeAspect="1"/>
          </p:cNvPicPr>
          <p:nvPr/>
        </p:nvPicPr>
        <p:blipFill>
          <a:blip r:embed="rId4"/>
          <a:stretch>
            <a:fillRect/>
          </a:stretch>
        </p:blipFill>
        <p:spPr>
          <a:xfrm>
            <a:off x="5229225" y="1577340"/>
            <a:ext cx="6304915" cy="435102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3156585" cy="833120"/>
          </a:xfrm>
        </p:spPr>
        <p:txBody>
          <a:bodyPr anchor="ctr">
            <a:normAutofit/>
          </a:bodyPr>
          <a:lstStyle/>
          <a:p>
            <a:pPr algn="ctr"/>
            <a:r>
              <a:rPr lang="en-US" altLang="zh-CN" dirty="0"/>
              <a:t>plt_graph.py</a:t>
            </a:r>
            <a:endParaRPr lang="en-US" altLang="zh-CN" dirty="0"/>
          </a:p>
        </p:txBody>
      </p:sp>
      <p:sp>
        <p:nvSpPr>
          <p:cNvPr id="5" name="Rectangle 41757_#color-886&amp;3357"/>
          <p:cNvSpPr/>
          <p:nvPr>
            <p:custDataLst>
              <p:tags r:id="rId2"/>
            </p:custDataLst>
          </p:nvPr>
        </p:nvSpPr>
        <p:spPr>
          <a:xfrm>
            <a:off x="5413375" y="1593215"/>
            <a:ext cx="3072765" cy="402145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pic>
        <p:nvPicPr>
          <p:cNvPr id="2" name="图片 1" descr="微信图片_20240704183928"/>
          <p:cNvPicPr>
            <a:picLocks noChangeAspect="1"/>
          </p:cNvPicPr>
          <p:nvPr/>
        </p:nvPicPr>
        <p:blipFill>
          <a:blip r:embed="rId3"/>
          <a:stretch>
            <a:fillRect/>
          </a:stretch>
        </p:blipFill>
        <p:spPr>
          <a:xfrm>
            <a:off x="683895" y="1593215"/>
            <a:ext cx="4420235" cy="4183380"/>
          </a:xfrm>
          <a:prstGeom prst="rect">
            <a:avLst/>
          </a:prstGeom>
        </p:spPr>
      </p:pic>
      <p:pic>
        <p:nvPicPr>
          <p:cNvPr id="8" name="图片 7" descr="微信图片_20240704162155"/>
          <p:cNvPicPr>
            <a:picLocks noChangeAspect="1"/>
          </p:cNvPicPr>
          <p:nvPr/>
        </p:nvPicPr>
        <p:blipFill>
          <a:blip r:embed="rId4"/>
          <a:stretch>
            <a:fillRect/>
          </a:stretch>
        </p:blipFill>
        <p:spPr>
          <a:xfrm>
            <a:off x="8583930" y="1755140"/>
            <a:ext cx="3233420" cy="3023235"/>
          </a:xfrm>
          <a:prstGeom prst="rect">
            <a:avLst/>
          </a:prstGeom>
        </p:spPr>
      </p:pic>
      <p:sp>
        <p:nvSpPr>
          <p:cNvPr id="9" name="文本框 8"/>
          <p:cNvSpPr txBox="1"/>
          <p:nvPr/>
        </p:nvSpPr>
        <p:spPr>
          <a:xfrm>
            <a:off x="5611495" y="1754505"/>
            <a:ext cx="2731770" cy="3723005"/>
          </a:xfrm>
          <a:prstGeom prst="rect">
            <a:avLst/>
          </a:prstGeom>
          <a:noFill/>
        </p:spPr>
        <p:txBody>
          <a:bodyPr wrap="square" rtlCol="0">
            <a:noAutofit/>
          </a:bodyPr>
          <a:p>
            <a:r>
              <a:rPr lang="en-US" altLang="zh-CN" sz="1000">
                <a:solidFill>
                  <a:schemeClr val="bg1"/>
                </a:solidFill>
                <a:latin typeface="+mj-lt"/>
                <a:cs typeface="+mj-lt"/>
              </a:rPr>
              <a:t>I</a:t>
            </a:r>
            <a:r>
              <a:rPr lang="zh-CN" altLang="en-US" sz="1000">
                <a:solidFill>
                  <a:schemeClr val="bg1"/>
                </a:solidFill>
                <a:latin typeface="+mj-lt"/>
                <a:cs typeface="+mj-lt"/>
              </a:rPr>
              <a:t>n plt_graph.py, we use the libraries' Pandas' and 'Matplotlib' to process urban traffic network data. First, load the site and route data via the 'load_stops_df(filename)' and 'load_routes_df(filename)' functions, reading from the specified CSV file respectively and returning 'Pandas DataFrame'. Then, the create_graph(stops_df, routes_df) function creates a directed graph where each site is represented by its unique stop_id, including location information (pos), Latitude and longitude tuple), name (' name '), out_degree (' out_degree '), and in_degree (' in_degree '). Next, the plot_transport_network(graph) function uses Matplotlib to draw a visual picture of the urban transport network, displaying each site as a scatter point, showing the routes and distances between the sites. The purpose of this code is to analyze and demonstrate the structure and connectivity of the urban transportation network</a:t>
            </a:r>
            <a:r>
              <a:rPr lang="zh-CN" altLang="en-US" sz="900">
                <a:solidFill>
                  <a:schemeClr val="bg1"/>
                </a:solidFill>
                <a:latin typeface="+mj-lt"/>
                <a:cs typeface="+mj-lt"/>
              </a:rPr>
              <a:t>.</a:t>
            </a:r>
            <a:endParaRPr lang="zh-CN" altLang="en-US" sz="900">
              <a:solidFill>
                <a:schemeClr val="bg1"/>
              </a:solidFill>
              <a:latin typeface="+mj-lt"/>
              <a:cs typeface="+mj-lt"/>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3156585" cy="833120"/>
          </a:xfrm>
        </p:spPr>
        <p:txBody>
          <a:bodyPr anchor="ctr">
            <a:normAutofit/>
          </a:bodyPr>
          <a:lstStyle/>
          <a:p>
            <a:pPr algn="ctr"/>
            <a:r>
              <a:rPr lang="en-US" altLang="zh-CN" dirty="0"/>
              <a:t>find_routes.py</a:t>
            </a:r>
            <a:endParaRPr lang="en-US" altLang="zh-CN" dirty="0"/>
          </a:p>
        </p:txBody>
      </p:sp>
      <p:sp>
        <p:nvSpPr>
          <p:cNvPr id="5" name="Rectangle 41757_#color-886&amp;3357"/>
          <p:cNvSpPr/>
          <p:nvPr>
            <p:custDataLst>
              <p:tags r:id="rId2"/>
            </p:custDataLst>
          </p:nvPr>
        </p:nvSpPr>
        <p:spPr>
          <a:xfrm>
            <a:off x="5394325" y="1755140"/>
            <a:ext cx="3072765" cy="402145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pic>
        <p:nvPicPr>
          <p:cNvPr id="3" name="图片 2" descr="微信图片_20240704184924"/>
          <p:cNvPicPr>
            <a:picLocks noChangeAspect="1"/>
          </p:cNvPicPr>
          <p:nvPr/>
        </p:nvPicPr>
        <p:blipFill>
          <a:blip r:embed="rId3"/>
          <a:stretch>
            <a:fillRect/>
          </a:stretch>
        </p:blipFill>
        <p:spPr>
          <a:xfrm>
            <a:off x="469265" y="1398270"/>
            <a:ext cx="4105275" cy="4964430"/>
          </a:xfrm>
          <a:prstGeom prst="rect">
            <a:avLst/>
          </a:prstGeom>
        </p:spPr>
      </p:pic>
      <p:pic>
        <p:nvPicPr>
          <p:cNvPr id="6" name="图片 5" descr="微信图片_20240704162204"/>
          <p:cNvPicPr>
            <a:picLocks noChangeAspect="1"/>
          </p:cNvPicPr>
          <p:nvPr/>
        </p:nvPicPr>
        <p:blipFill>
          <a:blip r:embed="rId4"/>
          <a:stretch>
            <a:fillRect/>
          </a:stretch>
        </p:blipFill>
        <p:spPr>
          <a:xfrm>
            <a:off x="8780780" y="2295525"/>
            <a:ext cx="2686050" cy="1809750"/>
          </a:xfrm>
          <a:prstGeom prst="rect">
            <a:avLst/>
          </a:prstGeom>
        </p:spPr>
      </p:pic>
      <p:sp>
        <p:nvSpPr>
          <p:cNvPr id="9" name="文本框 8"/>
          <p:cNvSpPr txBox="1"/>
          <p:nvPr/>
        </p:nvSpPr>
        <p:spPr>
          <a:xfrm>
            <a:off x="5578475" y="2002155"/>
            <a:ext cx="2764790" cy="3599815"/>
          </a:xfrm>
          <a:prstGeom prst="rect">
            <a:avLst/>
          </a:prstGeom>
          <a:noFill/>
        </p:spPr>
        <p:txBody>
          <a:bodyPr wrap="square" rtlCol="0">
            <a:noAutofit/>
          </a:bodyPr>
          <a:p>
            <a:r>
              <a:rPr lang="zh-CN" altLang="en-US" sz="1200">
                <a:solidFill>
                  <a:schemeClr val="bg1"/>
                </a:solidFill>
                <a:cs typeface="+mn-lt"/>
              </a:rPr>
              <a:t>In find_routes.py, we implement a path lookup function based on depth-first search (DFS) algorithm. First, import 'routes_df' data from the project root as the base data for the roadmap. Then, a pop-up dialog box is used to get the user's input starting and ending stations, respectively. Using these inputs, the program builds a directed graph and uses depth-first search (DFS) to recursively find all possible paths from the origin station to the final station and prints them out. This code is suitable for application scenarios that require path search and analysis based on given traffic network data, providing interactive input and output methods</a:t>
            </a:r>
            <a:r>
              <a:rPr lang="zh-CN" altLang="en-US" sz="1200">
                <a:cs typeface="+mn-lt"/>
              </a:rPr>
              <a:t>.</a:t>
            </a:r>
            <a:endParaRPr lang="zh-CN" altLang="en-US" sz="1200">
              <a:cs typeface="+mn-lt"/>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4843145" cy="833120"/>
          </a:xfrm>
        </p:spPr>
        <p:txBody>
          <a:bodyPr anchor="ctr">
            <a:normAutofit fontScale="90000"/>
          </a:bodyPr>
          <a:lstStyle/>
          <a:p>
            <a:pPr algn="ctr"/>
            <a:r>
              <a:rPr lang="en-US" altLang="zh-CN" dirty="0"/>
              <a:t>find_highest_centrality.py</a:t>
            </a:r>
            <a:endParaRPr lang="en-US" altLang="zh-CN" dirty="0"/>
          </a:p>
        </p:txBody>
      </p:sp>
      <p:sp>
        <p:nvSpPr>
          <p:cNvPr id="5" name="Rectangle 41757_#color-886&amp;3357"/>
          <p:cNvSpPr/>
          <p:nvPr>
            <p:custDataLst>
              <p:tags r:id="rId2"/>
            </p:custDataLst>
          </p:nvPr>
        </p:nvSpPr>
        <p:spPr>
          <a:xfrm>
            <a:off x="5394325" y="1755140"/>
            <a:ext cx="3072765" cy="402145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pic>
        <p:nvPicPr>
          <p:cNvPr id="2" name="图片 1" descr="微信图片_20240704185145"/>
          <p:cNvPicPr>
            <a:picLocks noChangeAspect="1"/>
          </p:cNvPicPr>
          <p:nvPr/>
        </p:nvPicPr>
        <p:blipFill>
          <a:blip r:embed="rId3"/>
          <a:stretch>
            <a:fillRect/>
          </a:stretch>
        </p:blipFill>
        <p:spPr>
          <a:xfrm>
            <a:off x="0" y="1674495"/>
            <a:ext cx="4974590" cy="2876550"/>
          </a:xfrm>
          <a:prstGeom prst="rect">
            <a:avLst/>
          </a:prstGeom>
        </p:spPr>
      </p:pic>
      <p:pic>
        <p:nvPicPr>
          <p:cNvPr id="8" name="图片 7"/>
          <p:cNvPicPr>
            <a:picLocks noChangeAspect="1"/>
          </p:cNvPicPr>
          <p:nvPr/>
        </p:nvPicPr>
        <p:blipFill>
          <a:blip r:embed="rId4"/>
          <a:stretch>
            <a:fillRect/>
          </a:stretch>
        </p:blipFill>
        <p:spPr>
          <a:xfrm>
            <a:off x="8619490" y="2101215"/>
            <a:ext cx="3437255" cy="1642110"/>
          </a:xfrm>
          <a:prstGeom prst="rect">
            <a:avLst/>
          </a:prstGeom>
        </p:spPr>
      </p:pic>
      <p:sp>
        <p:nvSpPr>
          <p:cNvPr id="9" name="文本框 8"/>
          <p:cNvSpPr txBox="1"/>
          <p:nvPr/>
        </p:nvSpPr>
        <p:spPr>
          <a:xfrm>
            <a:off x="5633085" y="2100580"/>
            <a:ext cx="2699385" cy="3503295"/>
          </a:xfrm>
          <a:prstGeom prst="rect">
            <a:avLst/>
          </a:prstGeom>
          <a:noFill/>
        </p:spPr>
        <p:txBody>
          <a:bodyPr wrap="square" rtlCol="0">
            <a:noAutofit/>
          </a:bodyPr>
          <a:p>
            <a:r>
              <a:rPr lang="zh-CN" altLang="en-US" sz="1000">
                <a:solidFill>
                  <a:schemeClr val="bg1"/>
                </a:solidFill>
                <a:cs typeface="+mn-lt"/>
              </a:rPr>
              <a:t>In find_highest_centrality.py, this code aims to find the station with the highest centrality (the sum of the total degrees, i.e. the sum of the degrees out and in) from the given digraph 'G'. By traversing each node in the graph and calculating its total degree, the node with the largest total degree and its related information are finally determined. The function 'print_highest_cretrality' prints out the name, identification, and number of connections of the station with the highest total number of degrees, and outputs a prompt if no connected node is found. This code is suitable for analyzing and displaying the most critical and busy traffic nodes in the urban transportation network, and provides a typical example for the network centrality analysis in the experimental report.</a:t>
            </a:r>
            <a:endParaRPr lang="zh-CN" altLang="en-US" sz="1000">
              <a:solidFill>
                <a:schemeClr val="bg1"/>
              </a:solidFill>
              <a:cs typeface="+mn-lt"/>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4843145" cy="833120"/>
          </a:xfrm>
        </p:spPr>
        <p:txBody>
          <a:bodyPr anchor="ctr">
            <a:normAutofit/>
          </a:bodyPr>
          <a:lstStyle/>
          <a:p>
            <a:pPr algn="ctr"/>
            <a:r>
              <a:rPr lang="en-US" altLang="zh-CN" dirty="0"/>
              <a:t>time_predict.py</a:t>
            </a:r>
            <a:endParaRPr lang="en-US" altLang="zh-CN" dirty="0"/>
          </a:p>
        </p:txBody>
      </p:sp>
      <p:sp>
        <p:nvSpPr>
          <p:cNvPr id="5" name="Rectangle 41757_#color-886&amp;3357"/>
          <p:cNvSpPr/>
          <p:nvPr>
            <p:custDataLst>
              <p:tags r:id="rId2"/>
            </p:custDataLst>
          </p:nvPr>
        </p:nvSpPr>
        <p:spPr>
          <a:xfrm>
            <a:off x="5394325" y="1755140"/>
            <a:ext cx="3072765" cy="402145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pic>
        <p:nvPicPr>
          <p:cNvPr id="3" name="图片 2"/>
          <p:cNvPicPr>
            <a:picLocks noChangeAspect="1"/>
          </p:cNvPicPr>
          <p:nvPr/>
        </p:nvPicPr>
        <p:blipFill>
          <a:blip r:embed="rId3"/>
          <a:stretch>
            <a:fillRect/>
          </a:stretch>
        </p:blipFill>
        <p:spPr>
          <a:xfrm>
            <a:off x="8836660" y="1885950"/>
            <a:ext cx="2959735" cy="2651125"/>
          </a:xfrm>
          <a:prstGeom prst="rect">
            <a:avLst/>
          </a:prstGeom>
        </p:spPr>
      </p:pic>
      <p:pic>
        <p:nvPicPr>
          <p:cNvPr id="4" name="图片 3"/>
          <p:cNvPicPr>
            <a:picLocks noChangeAspect="1"/>
          </p:cNvPicPr>
          <p:nvPr/>
        </p:nvPicPr>
        <p:blipFill>
          <a:blip r:embed="rId4"/>
          <a:stretch>
            <a:fillRect/>
          </a:stretch>
        </p:blipFill>
        <p:spPr>
          <a:xfrm>
            <a:off x="1040765" y="1181100"/>
            <a:ext cx="3533140" cy="3595370"/>
          </a:xfrm>
          <a:prstGeom prst="rect">
            <a:avLst/>
          </a:prstGeom>
        </p:spPr>
      </p:pic>
      <p:pic>
        <p:nvPicPr>
          <p:cNvPr id="6" name="图片 5"/>
          <p:cNvPicPr>
            <a:picLocks noChangeAspect="1"/>
          </p:cNvPicPr>
          <p:nvPr/>
        </p:nvPicPr>
        <p:blipFill>
          <a:blip r:embed="rId5"/>
          <a:stretch>
            <a:fillRect/>
          </a:stretch>
        </p:blipFill>
        <p:spPr>
          <a:xfrm>
            <a:off x="1040765" y="4865370"/>
            <a:ext cx="2883535" cy="1807210"/>
          </a:xfrm>
          <a:prstGeom prst="rect">
            <a:avLst/>
          </a:prstGeom>
        </p:spPr>
      </p:pic>
      <p:sp>
        <p:nvSpPr>
          <p:cNvPr id="9" name="文本框 8"/>
          <p:cNvSpPr txBox="1"/>
          <p:nvPr/>
        </p:nvSpPr>
        <p:spPr>
          <a:xfrm>
            <a:off x="5676900" y="2056765"/>
            <a:ext cx="2590800" cy="3784600"/>
          </a:xfrm>
          <a:prstGeom prst="rect">
            <a:avLst/>
          </a:prstGeom>
          <a:noFill/>
        </p:spPr>
        <p:txBody>
          <a:bodyPr wrap="square" rtlCol="0">
            <a:spAutoFit/>
          </a:bodyPr>
          <a:p>
            <a:r>
              <a:rPr lang="zh-CN" altLang="en-US" sz="1000">
                <a:solidFill>
                  <a:schemeClr val="bg1"/>
                </a:solidFill>
                <a:cs typeface="+mn-lt"/>
              </a:rPr>
              <a:t>In time_predict.py, we implement a traffic network model. First, create_graph is used to construct a digraph G based on the given site and route data, where each node represents a site and the edge represents the path and distance between the sites. Then, the calculate_travel_time function is defined to calculate the travel time between two stations, taking into account the influence of the distance and the type of start and end stations on the travel time. Then, use the 'find_all_paths' function to find all possible paths between the specified start and end points, and the 'calculate_paths_travel_time' function to calculate the total travel time for each path. Finally, in the 'print_time_predict' function, all the paths and their estimated travel time are printed by calling the aforementioned function. This code is suitable for showing the construction process of traffic network analysis model and the realization method of route travel time prediction in the experimental report.</a:t>
            </a:r>
            <a:endParaRPr lang="zh-CN" altLang="en-US" sz="1000">
              <a:solidFill>
                <a:schemeClr val="bg1"/>
              </a:solidFill>
              <a:cs typeface="+mn-lt"/>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4843145" cy="833120"/>
          </a:xfrm>
        </p:spPr>
        <p:txBody>
          <a:bodyPr anchor="ctr">
            <a:normAutofit/>
          </a:bodyPr>
          <a:lstStyle/>
          <a:p>
            <a:pPr algn="ctr"/>
            <a:r>
              <a:rPr lang="en-US" altLang="zh-CN" dirty="0"/>
              <a:t>shortest_path.py</a:t>
            </a:r>
            <a:endParaRPr lang="en-US" altLang="zh-CN" dirty="0"/>
          </a:p>
        </p:txBody>
      </p:sp>
      <p:sp>
        <p:nvSpPr>
          <p:cNvPr id="5" name="Rectangle 41757_#color-886&amp;3357"/>
          <p:cNvSpPr/>
          <p:nvPr>
            <p:custDataLst>
              <p:tags r:id="rId2"/>
            </p:custDataLst>
          </p:nvPr>
        </p:nvSpPr>
        <p:spPr>
          <a:xfrm>
            <a:off x="5394325" y="1287145"/>
            <a:ext cx="6196965" cy="500062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pic>
        <p:nvPicPr>
          <p:cNvPr id="2" name="图片 1"/>
          <p:cNvPicPr>
            <a:picLocks noChangeAspect="1"/>
          </p:cNvPicPr>
          <p:nvPr/>
        </p:nvPicPr>
        <p:blipFill>
          <a:blip r:embed="rId3"/>
          <a:stretch>
            <a:fillRect/>
          </a:stretch>
        </p:blipFill>
        <p:spPr>
          <a:xfrm>
            <a:off x="996950" y="1181100"/>
            <a:ext cx="3434715" cy="3271520"/>
          </a:xfrm>
          <a:prstGeom prst="rect">
            <a:avLst/>
          </a:prstGeom>
        </p:spPr>
      </p:pic>
      <p:pic>
        <p:nvPicPr>
          <p:cNvPr id="8" name="图片 7"/>
          <p:cNvPicPr>
            <a:picLocks noChangeAspect="1"/>
          </p:cNvPicPr>
          <p:nvPr/>
        </p:nvPicPr>
        <p:blipFill>
          <a:blip r:embed="rId4"/>
          <a:stretch>
            <a:fillRect/>
          </a:stretch>
        </p:blipFill>
        <p:spPr>
          <a:xfrm>
            <a:off x="996950" y="4537075"/>
            <a:ext cx="3331845" cy="502285"/>
          </a:xfrm>
          <a:prstGeom prst="rect">
            <a:avLst/>
          </a:prstGeom>
        </p:spPr>
      </p:pic>
      <p:pic>
        <p:nvPicPr>
          <p:cNvPr id="9" name="图片 8"/>
          <p:cNvPicPr>
            <a:picLocks noChangeAspect="1"/>
          </p:cNvPicPr>
          <p:nvPr/>
        </p:nvPicPr>
        <p:blipFill>
          <a:blip r:embed="rId5"/>
          <a:stretch>
            <a:fillRect/>
          </a:stretch>
        </p:blipFill>
        <p:spPr>
          <a:xfrm>
            <a:off x="1223645" y="5351780"/>
            <a:ext cx="2579370" cy="1090295"/>
          </a:xfrm>
          <a:prstGeom prst="rect">
            <a:avLst/>
          </a:prstGeom>
        </p:spPr>
      </p:pic>
      <p:sp>
        <p:nvSpPr>
          <p:cNvPr id="11" name="文本框 10"/>
          <p:cNvSpPr txBox="1"/>
          <p:nvPr/>
        </p:nvSpPr>
        <p:spPr>
          <a:xfrm>
            <a:off x="5628640" y="1578610"/>
            <a:ext cx="5414010" cy="4472305"/>
          </a:xfrm>
          <a:prstGeom prst="rect">
            <a:avLst/>
          </a:prstGeom>
          <a:noFill/>
        </p:spPr>
        <p:txBody>
          <a:bodyPr wrap="none" rtlCol="0">
            <a:noAutofit/>
          </a:bodyPr>
          <a:p>
            <a:endParaRPr lang="zh-CN" altLang="en-US"/>
          </a:p>
        </p:txBody>
      </p:sp>
      <p:sp>
        <p:nvSpPr>
          <p:cNvPr id="12" name="文本框 11"/>
          <p:cNvSpPr txBox="1"/>
          <p:nvPr/>
        </p:nvSpPr>
        <p:spPr>
          <a:xfrm>
            <a:off x="5779770" y="1751965"/>
            <a:ext cx="5170805" cy="4523105"/>
          </a:xfrm>
          <a:prstGeom prst="rect">
            <a:avLst/>
          </a:prstGeom>
          <a:noFill/>
        </p:spPr>
        <p:txBody>
          <a:bodyPr wrap="square" rtlCol="0">
            <a:spAutoFit/>
          </a:bodyPr>
          <a:p>
            <a:r>
              <a:rPr lang="zh-CN" altLang="en-US" sz="1600">
                <a:solidFill>
                  <a:schemeClr val="bg1"/>
                </a:solidFill>
                <a:cs typeface="+mn-lt"/>
              </a:rPr>
              <a:t>In shortest_path.py, this code implements Dijkstra's algorithm to calculate the shortest path between two points in a weighted directed graph. First, a weighted digraph 'graph' is built from the 'routes_df' data box using the 'create_graph' function, where each node represents a site and edges represent routes and distances between sites. Then, the 'dijkstra' function is used to perform a shortest path search on this graph, from the specified starting point to the end point, to find the shortest path and calculate the total distance of the path. Finally, the result is printed out via the 'print_shortest_path' function, showing the shortest path from the start to the end and its total distance. The main function of this code is to provide the path planning function for the traffic network management system, which helps users quickly find the best driving route between two stations by calculating the shortest path and the total distance.</a:t>
            </a:r>
            <a:endParaRPr lang="zh-CN" altLang="en-US" sz="1600">
              <a:solidFill>
                <a:schemeClr val="bg1"/>
              </a:solidFill>
              <a:cs typeface="+mn-lt"/>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821690" y="347980"/>
            <a:ext cx="4490720" cy="833120"/>
          </a:xfrm>
        </p:spPr>
        <p:txBody>
          <a:bodyPr anchor="ctr">
            <a:normAutofit/>
          </a:bodyPr>
          <a:lstStyle/>
          <a:p>
            <a:pPr algn="ctr"/>
            <a:r>
              <a:rPr lang="en-US" altLang="zh-CN" dirty="0"/>
              <a:t>route_efficiency.py</a:t>
            </a:r>
            <a:endParaRPr lang="en-US" altLang="zh-CN" dirty="0"/>
          </a:p>
        </p:txBody>
      </p:sp>
      <p:sp>
        <p:nvSpPr>
          <p:cNvPr id="5" name="Rectangle 41757_#color-886&amp;3357"/>
          <p:cNvSpPr/>
          <p:nvPr>
            <p:custDataLst>
              <p:tags r:id="rId2"/>
            </p:custDataLst>
          </p:nvPr>
        </p:nvSpPr>
        <p:spPr>
          <a:xfrm>
            <a:off x="5394325" y="1287145"/>
            <a:ext cx="3455035" cy="500062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pic>
        <p:nvPicPr>
          <p:cNvPr id="3" name="图片 2"/>
          <p:cNvPicPr>
            <a:picLocks noChangeAspect="1"/>
          </p:cNvPicPr>
          <p:nvPr/>
        </p:nvPicPr>
        <p:blipFill>
          <a:blip r:embed="rId3"/>
          <a:stretch>
            <a:fillRect/>
          </a:stretch>
        </p:blipFill>
        <p:spPr>
          <a:xfrm>
            <a:off x="295275" y="1287145"/>
            <a:ext cx="4450715" cy="2564130"/>
          </a:xfrm>
          <a:prstGeom prst="rect">
            <a:avLst/>
          </a:prstGeom>
        </p:spPr>
      </p:pic>
      <p:pic>
        <p:nvPicPr>
          <p:cNvPr id="4" name="图片 3"/>
          <p:cNvPicPr>
            <a:picLocks noChangeAspect="1"/>
          </p:cNvPicPr>
          <p:nvPr/>
        </p:nvPicPr>
        <p:blipFill>
          <a:blip r:embed="rId4"/>
          <a:stretch>
            <a:fillRect/>
          </a:stretch>
        </p:blipFill>
        <p:spPr>
          <a:xfrm>
            <a:off x="295275" y="3957320"/>
            <a:ext cx="4090035" cy="2777490"/>
          </a:xfrm>
          <a:prstGeom prst="rect">
            <a:avLst/>
          </a:prstGeom>
        </p:spPr>
      </p:pic>
      <p:pic>
        <p:nvPicPr>
          <p:cNvPr id="6" name="图片 5"/>
          <p:cNvPicPr>
            <a:picLocks noChangeAspect="1"/>
          </p:cNvPicPr>
          <p:nvPr/>
        </p:nvPicPr>
        <p:blipFill>
          <a:blip r:embed="rId5"/>
          <a:stretch>
            <a:fillRect/>
          </a:stretch>
        </p:blipFill>
        <p:spPr>
          <a:xfrm>
            <a:off x="8931275" y="2200910"/>
            <a:ext cx="3014345" cy="1847850"/>
          </a:xfrm>
          <a:prstGeom prst="rect">
            <a:avLst/>
          </a:prstGeom>
        </p:spPr>
      </p:pic>
      <p:sp>
        <p:nvSpPr>
          <p:cNvPr id="10" name="文本框 9"/>
          <p:cNvSpPr txBox="1"/>
          <p:nvPr/>
        </p:nvSpPr>
        <p:spPr>
          <a:xfrm>
            <a:off x="5643245" y="1588770"/>
            <a:ext cx="2917190" cy="3784600"/>
          </a:xfrm>
          <a:prstGeom prst="rect">
            <a:avLst/>
          </a:prstGeom>
          <a:noFill/>
        </p:spPr>
        <p:txBody>
          <a:bodyPr wrap="square" rtlCol="0">
            <a:spAutoFit/>
          </a:bodyPr>
          <a:p>
            <a:r>
              <a:rPr lang="zh-CN" altLang="en-US" sz="1000">
                <a:solidFill>
                  <a:schemeClr val="bg1"/>
                </a:solidFill>
                <a:cs typeface="+mn-lt"/>
              </a:rPr>
              <a:t>In route_efficiency.py, this code implements three key functions in the path planning system. First, two types of graphs are constructed using the create_graph and create_weighted_graph functions, respectively: an unweighted stop chart and a weighted road map. Secondly, Dijkstra algorithm (' dijkstra 'function) is used to find the shortest path between two points in the weighted graph, and the total distance of the path is calculated. Finally, the route_efficiency_analysis function was used to analyze the path efficiency to find the most efficient path and compare its relationship with the shortest path. How this code combines stop data and route data to build a graphical structure to represent the traffic network. Dijkstra algorithm is used to calculate the shortest path effectively, and the optimal path is found through the path efficiency analysis. These functions not only provide the basic capability of path planning, but also allow the system to evaluate the efficiency and total distance of different paths at a given start and end point to provide the best travel recommendations for the user.</a:t>
            </a:r>
            <a:endParaRPr lang="zh-CN" altLang="en-US" sz="1000">
              <a:solidFill>
                <a:schemeClr val="bg1"/>
              </a:solidFill>
              <a:cs typeface="+mn-lt"/>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347980"/>
            <a:ext cx="5909945" cy="833120"/>
          </a:xfrm>
        </p:spPr>
        <p:txBody>
          <a:bodyPr anchor="ctr">
            <a:normAutofit fontScale="90000"/>
          </a:bodyPr>
          <a:lstStyle/>
          <a:p>
            <a:pPr algn="ctr"/>
            <a:r>
              <a:rPr lang="en-US" altLang="zh-CN" dirty="0"/>
              <a:t>Peak_Hours_Traffic_Analysis.py</a:t>
            </a:r>
            <a:endParaRPr lang="en-US" altLang="zh-CN" dirty="0"/>
          </a:p>
        </p:txBody>
      </p:sp>
      <p:sp>
        <p:nvSpPr>
          <p:cNvPr id="5" name="Rectangle 41757_#color-886&amp;3357"/>
          <p:cNvSpPr/>
          <p:nvPr>
            <p:custDataLst>
              <p:tags r:id="rId2"/>
            </p:custDataLst>
          </p:nvPr>
        </p:nvSpPr>
        <p:spPr>
          <a:xfrm>
            <a:off x="5394325" y="1287145"/>
            <a:ext cx="3455035" cy="500062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pic>
        <p:nvPicPr>
          <p:cNvPr id="2" name="图片 1"/>
          <p:cNvPicPr>
            <a:picLocks noChangeAspect="1"/>
          </p:cNvPicPr>
          <p:nvPr/>
        </p:nvPicPr>
        <p:blipFill>
          <a:blip r:embed="rId3"/>
          <a:stretch>
            <a:fillRect/>
          </a:stretch>
        </p:blipFill>
        <p:spPr>
          <a:xfrm>
            <a:off x="1055370" y="1485900"/>
            <a:ext cx="3926840" cy="2469515"/>
          </a:xfrm>
          <a:prstGeom prst="rect">
            <a:avLst/>
          </a:prstGeom>
        </p:spPr>
      </p:pic>
      <p:pic>
        <p:nvPicPr>
          <p:cNvPr id="8" name="图片 7"/>
          <p:cNvPicPr>
            <a:picLocks noChangeAspect="1"/>
          </p:cNvPicPr>
          <p:nvPr/>
        </p:nvPicPr>
        <p:blipFill>
          <a:blip r:embed="rId4"/>
          <a:stretch>
            <a:fillRect/>
          </a:stretch>
        </p:blipFill>
        <p:spPr>
          <a:xfrm>
            <a:off x="801370" y="4388485"/>
            <a:ext cx="4434840" cy="1553210"/>
          </a:xfrm>
          <a:prstGeom prst="rect">
            <a:avLst/>
          </a:prstGeom>
        </p:spPr>
      </p:pic>
      <p:pic>
        <p:nvPicPr>
          <p:cNvPr id="9" name="图片 8"/>
          <p:cNvPicPr>
            <a:picLocks noChangeAspect="1"/>
          </p:cNvPicPr>
          <p:nvPr/>
        </p:nvPicPr>
        <p:blipFill>
          <a:blip r:embed="rId5"/>
          <a:stretch>
            <a:fillRect/>
          </a:stretch>
        </p:blipFill>
        <p:spPr>
          <a:xfrm>
            <a:off x="9261475" y="2312670"/>
            <a:ext cx="2360295" cy="997585"/>
          </a:xfrm>
          <a:prstGeom prst="rect">
            <a:avLst/>
          </a:prstGeom>
        </p:spPr>
      </p:pic>
      <p:sp>
        <p:nvSpPr>
          <p:cNvPr id="10" name="文本框 9"/>
          <p:cNvSpPr txBox="1"/>
          <p:nvPr/>
        </p:nvSpPr>
        <p:spPr>
          <a:xfrm>
            <a:off x="5600700" y="1599565"/>
            <a:ext cx="2939415" cy="4246245"/>
          </a:xfrm>
          <a:prstGeom prst="rect">
            <a:avLst/>
          </a:prstGeom>
          <a:noFill/>
        </p:spPr>
        <p:txBody>
          <a:bodyPr wrap="square" rtlCol="0">
            <a:spAutoFit/>
          </a:bodyPr>
          <a:p>
            <a:r>
              <a:rPr lang="zh-CN" altLang="en-US" sz="1000">
                <a:solidFill>
                  <a:schemeClr val="bg1"/>
                </a:solidFill>
                <a:cs typeface="+mn-lt"/>
              </a:rPr>
              <a:t>In Peak_Hours_Traffic_Analysis.py, this code implements a functional module for traffic network analysis. First, the site and routing data is transformed into a graphical representation using the 'create_graph' function, where each site and the connection distance between them are recorded. The analyze_peak_hours_traffic function then calculates the optimized routing information during peak hours based on congestion factors and site latency, and returns an optimized routing data box. Next, with the depth-first search algorithm 'dfs_find_all_paths' and 'find_all_paths' functions, all possible paths between the two sites can be found. After the path is determined, the 'calculate_path_time' function calculates the travel time of each path in the optimized routing data frame. Finally, the 'print_peak_hour_route_between_stops' function finds the fastest path during rush hours and outputs information about the path and its travel time. The purpose of this code is to provide a complete traffic network analysis function module for the experimental report, which can process the station data, routing data, calculate the optimal path and the path travel time, and output the best path information or the tip of the path not found.</a:t>
            </a:r>
            <a:endParaRPr lang="zh-CN" altLang="en-US" sz="1000">
              <a:solidFill>
                <a:schemeClr val="bg1"/>
              </a:solidFill>
              <a:cs typeface="+mn-lt"/>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1.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2.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3.xml><?xml version="1.0" encoding="utf-8"?>
<p:tagLst xmlns:p="http://schemas.openxmlformats.org/presentationml/2006/main">
  <p:tag name="KSO_WM_UNIT_TYPE" val="i"/>
  <p:tag name="KSO_WM_UNIT_INDEX" val="9"/>
  <p:tag name="KSO_WM_BEAUTIFY_FLAG" val="#wm#"/>
  <p:tag name="KSO_WM_TAG_VERSION" val="3.0"/>
  <p:tag name="KSO_WM_UNIT_ID" val="_3*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4.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5.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1"/>
</p:tagLst>
</file>

<file path=ppt/tags/tag106.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7.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9.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TYPE" val="i"/>
  <p:tag name="KSO_WM_UNIT_INDEX" val="10"/>
  <p:tag name="KSO_WM_BEAUTIFY_FLAG" val="#wm#"/>
  <p:tag name="KSO_WM_TAG_VERSION" val="3.0"/>
  <p:tag name="KSO_WM_UNIT_ID" val="_4*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1.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12.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3.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4.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5.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6.xml><?xml version="1.0" encoding="utf-8"?>
<p:tagLst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7.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8.xml><?xml version="1.0" encoding="utf-8"?>
<p:tagLst xmlns:p="http://schemas.openxmlformats.org/presentationml/2006/main">
  <p:tag name="KSO_WM_UNIT_TYPE" val="i"/>
  <p:tag name="KSO_WM_UNIT_INDEX" val="11"/>
  <p:tag name="KSO_WM_BEAUTIFY_FLAG" val="#wm#"/>
  <p:tag name="KSO_WM_TAG_VERSION" val="3.0"/>
  <p:tag name="KSO_WM_UNIT_ID" val="_4*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9.xml><?xml version="1.0" encoding="utf-8"?>
<p:tagLst xmlns:p="http://schemas.openxmlformats.org/presentationml/2006/main">
  <p:tag name="KSO_WM_UNIT_TYPE" val="i"/>
  <p:tag name="KSO_WM_UNIT_INDEX" val="12"/>
  <p:tag name="KSO_WM_BEAUTIFY_FLAG" val="#wm#"/>
  <p:tag name="KSO_WM_TAG_VERSION" val="3.0"/>
  <p:tag name="KSO_WM_UNIT_ID" val="_4*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1.xml><?xml version="1.0" encoding="utf-8"?>
<p:tagLst xmlns:p="http://schemas.openxmlformats.org/presentationml/2006/main">
  <p:tag name="KSO_WM_UNIT_TYPE" val="i"/>
  <p:tag name="KSO_WM_UNIT_INDEX" val="13"/>
  <p:tag name="KSO_WM_BEAUTIFY_FLAG" val="#wm#"/>
  <p:tag name="KSO_WM_TAG_VERSION" val="3.0"/>
  <p:tag name="KSO_WM_UNIT_ID" val="_4*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2.xml><?xml version="1.0" encoding="utf-8"?>
<p:tagLst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3.xml><?xml version="1.0" encoding="utf-8"?>
<p:tagLst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4.xml><?xml version="1.0" encoding="utf-8"?>
<p:tagLst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5.xml><?xml version="1.0" encoding="utf-8"?>
<p:tagLst xmlns:p="http://schemas.openxmlformats.org/presentationml/2006/main">
  <p:tag name="KSO_WM_UNIT_TYPE" val="i"/>
  <p:tag name="KSO_WM_UNIT_INDEX" val="15"/>
  <p:tag name="KSO_WM_BEAUTIFY_FLAG" val="#wm#"/>
  <p:tag name="KSO_WM_TAG_VERSION" val="3.0"/>
  <p:tag name="KSO_WM_UNIT_ID" val="_4*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6.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7.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8.xml><?xml version="1.0" encoding="utf-8"?>
<p:tagLst xmlns:p="http://schemas.openxmlformats.org/presentationml/2006/main">
  <p:tag name="KSO_WM_UNIT_TYPE" val="i"/>
  <p:tag name="KSO_WM_UNIT_INDEX" val="14"/>
  <p:tag name="KSO_WM_BEAUTIFY_FLAG" val="#wm#"/>
  <p:tag name="KSO_WM_TAG_VERSION" val="3.0"/>
  <p:tag name="KSO_WM_UNIT_ID" val="_4*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1.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3;第二级&#13;第三级&#13;第四级&#13;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2.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3.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4.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5.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36.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标题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37.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3;第二级&#13;第三级&#13;第四级&#13;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138.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标题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39.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3;第二级&#13;第三级&#13;第四级&#13;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1.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2.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44.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5.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6.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7.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8.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9.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1.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2.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3.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4.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55.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56.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7.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8.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9.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1.xml><?xml version="1.0" encoding="utf-8"?>
<p:tagLst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2.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3.xml><?xml version="1.0" encoding="utf-8"?>
<p:tagLst xmlns:p="http://schemas.openxmlformats.org/presentationml/2006/main">
  <p:tag name="KSO_WM_UNIT_TYPE" val="i"/>
  <p:tag name="KSO_WM_UNIT_INDEX" val="12"/>
  <p:tag name="KSO_WM_BEAUTIFY_FLAG" val="#wm#"/>
  <p:tag name="KSO_WM_TAG_VERSION" val="3.0"/>
  <p:tag name="KSO_WM_UNIT_ID" val="_1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4.xml><?xml version="1.0" encoding="utf-8"?>
<p:tagLst xmlns:p="http://schemas.openxmlformats.org/presentationml/2006/main">
  <p:tag name="KSO_WM_UNIT_TYPE" val="i"/>
  <p:tag name="KSO_WM_UNIT_INDEX" val="11"/>
  <p:tag name="KSO_WM_BEAUTIFY_FLAG" val="#wm#"/>
  <p:tag name="KSO_WM_TAG_VERSION" val="3.0"/>
  <p:tag name="KSO_WM_UNIT_ID" val="_1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5.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6.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7.xml><?xml version="1.0" encoding="utf-8"?>
<p:tagLst xmlns:p="http://schemas.openxmlformats.org/presentationml/2006/main">
  <p:tag name="KSO_WM_UNIT_TYPE" val="i"/>
  <p:tag name="KSO_WM_UNIT_INDEX" val="16"/>
  <p:tag name="KSO_WM_BEAUTIFY_FLAG" val="#wm#"/>
  <p:tag name="KSO_WM_TAG_VERSION" val="3.0"/>
  <p:tag name="KSO_WM_UNIT_ID" val="_1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8.xml><?xml version="1.0" encoding="utf-8"?>
<p:tagLst xmlns:p="http://schemas.openxmlformats.org/presentationml/2006/main">
  <p:tag name="KSO_WM_UNIT_TYPE" val="i"/>
  <p:tag name="KSO_WM_UNIT_INDEX" val="14"/>
  <p:tag name="KSO_WM_BEAUTIFY_FLAG" val="#wm#"/>
  <p:tag name="KSO_WM_TAG_VERSION" val="3.0"/>
  <p:tag name="KSO_WM_UNIT_ID" val="_1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9.xml><?xml version="1.0" encoding="utf-8"?>
<p:tagLst xmlns:p="http://schemas.openxmlformats.org/presentationml/2006/main">
  <p:tag name="KSO_WM_UNIT_TYPE" val="i"/>
  <p:tag name="KSO_WM_UNIT_INDEX" val="15"/>
  <p:tag name="KSO_WM_BEAUTIFY_FLAG" val="#wm#"/>
  <p:tag name="KSO_WM_TAG_VERSION" val="3.0"/>
  <p:tag name="KSO_WM_UNIT_ID" val="_1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YPE" val="i"/>
  <p:tag name="KSO_WM_UNIT_INDEX" val="13"/>
  <p:tag name="KSO_WM_BEAUTIFY_FLAG" val="#wm#"/>
  <p:tag name="KSO_WM_TAG_VERSION" val="3.0"/>
  <p:tag name="KSO_WM_UNIT_ID" val="_1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1.xml><?xml version="1.0" encoding="utf-8"?>
<p:tagLst xmlns:p="http://schemas.openxmlformats.org/presentationml/2006/main">
  <p:tag name="KSO_WM_UNIT_TYPE" val="i"/>
  <p:tag name="KSO_WM_UNIT_INDEX" val="21"/>
  <p:tag name="KSO_WM_BEAUTIFY_FLAG" val="#wm#"/>
  <p:tag name="KSO_WM_TAG_VERSION" val="3.0"/>
  <p:tag name="KSO_WM_UNIT_ID" val="_11*i*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2.xml><?xml version="1.0" encoding="utf-8"?>
<p:tagLst xmlns:p="http://schemas.openxmlformats.org/presentationml/2006/main">
  <p:tag name="KSO_WM_UNIT_TYPE" val="i"/>
  <p:tag name="KSO_WM_UNIT_INDEX" val="18"/>
  <p:tag name="KSO_WM_BEAUTIFY_FLAG" val="#wm#"/>
  <p:tag name="KSO_WM_TAG_VERSION" val="3.0"/>
  <p:tag name="KSO_WM_UNIT_ID" val="_11*i*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3.xml><?xml version="1.0" encoding="utf-8"?>
<p:tagLst xmlns:p="http://schemas.openxmlformats.org/presentationml/2006/main">
  <p:tag name="KSO_WM_UNIT_TYPE" val="i"/>
  <p:tag name="KSO_WM_UNIT_INDEX" val="22"/>
  <p:tag name="KSO_WM_BEAUTIFY_FLAG" val="#wm#"/>
  <p:tag name="KSO_WM_TAG_VERSION" val="3.0"/>
  <p:tag name="KSO_WM_UNIT_ID" val="_11*i*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4.xml><?xml version="1.0" encoding="utf-8"?>
<p:tagLst xmlns:p="http://schemas.openxmlformats.org/presentationml/2006/main">
  <p:tag name="KSO_WM_UNIT_TYPE" val="i"/>
  <p:tag name="KSO_WM_UNIT_INDEX" val="19"/>
  <p:tag name="KSO_WM_BEAUTIFY_FLAG" val="#wm#"/>
  <p:tag name="KSO_WM_TAG_VERSION" val="3.0"/>
  <p:tag name="KSO_WM_UNIT_ID" val="_11*i*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5.xml><?xml version="1.0" encoding="utf-8"?>
<p:tagLst xmlns:p="http://schemas.openxmlformats.org/presentationml/2006/main">
  <p:tag name="KSO_WM_UNIT_TYPE" val="i"/>
  <p:tag name="KSO_WM_UNIT_INDEX" val="17"/>
  <p:tag name="KSO_WM_BEAUTIFY_FLAG" val="#wm#"/>
  <p:tag name="KSO_WM_TAG_VERSION" val="3.0"/>
  <p:tag name="KSO_WM_UNIT_ID" val="_1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6.xml><?xml version="1.0" encoding="utf-8"?>
<p:tagLst xmlns:p="http://schemas.openxmlformats.org/presentationml/2006/main">
  <p:tag name="KSO_WM_UNIT_TYPE" val="i"/>
  <p:tag name="KSO_WM_UNIT_INDEX" val="20"/>
  <p:tag name="KSO_WM_BEAUTIFY_FLAG" val="#wm#"/>
  <p:tag name="KSO_WM_TAG_VERSION" val="3.0"/>
  <p:tag name="KSO_WM_UNIT_ID" val="_11*i*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7.xml><?xml version="1.0" encoding="utf-8"?>
<p:tagLst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8.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9.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1.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9"/>
</p:tagLst>
</file>

<file path=ppt/tags/tag182.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3.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4.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5.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7"/>
</p:tagLst>
</file>

<file path=ppt/tags/tag186.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7.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8.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9.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632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3;第二级&#13;第三级&#13;第四级&#13;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6322"/>
</p:tagLst>
</file>

<file path=ppt/tags/tag191.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2.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3.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4.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6322"/>
  <p:tag name="KSO_WM_TEMPLATE_CATEGORY" val="custom"/>
  <p:tag name="KSO_WM_TEMPLATE_MASTER_TYPE" val="0"/>
</p:tagLst>
</file>

<file path=ppt/tags/tag195.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汇报人：WPS"/>
  <p:tag name="KSO_WM_UNIT_ID" val="custom20236322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VALUE" val="9"/>
</p:tagLst>
</file>

<file path=ppt/tags/tag19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文档标题内容"/>
  <p:tag name="KSO_WM_UNIT_ID" val="custom20236322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ISCONTENTSTITLE" val="0"/>
  <p:tag name="KSO_WM_UNIT_VALUE" val="27"/>
</p:tagLst>
</file>

<file path=ppt/tags/tag197.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6322"/>
  <p:tag name="KSO_WM_TEMPLATE_CATEGORY" val="custom"/>
  <p:tag name="KSO_WM_SLIDE_INDEX" val="1"/>
  <p:tag name="KSO_WM_SLIDE_ID" val="custom20236322_1"/>
  <p:tag name="KSO_WM_TEMPLATE_MASTER_TYPE" val="0"/>
  <p:tag name="KSO_WM_SLIDE_LAYOUT" val="a_f"/>
  <p:tag name="KSO_WM_SLIDE_LAYOUT_CNT" val="1_1"/>
</p:tagLst>
</file>

<file path=ppt/tags/tag1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19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left&quot;:25.28228346456694,&quot;top&quot;:85.00842254398376,&quot;width&quot;:371.29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65_2*l_h_f*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left&quot;:25.28228346456694,&quot;top&quot;:85.00842254398376,&quot;width&quot;:371.29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20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0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23.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0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22.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8.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9.xml><?xml version="1.0" encoding="utf-8"?>
<p:tagLst xmlns:p="http://schemas.openxmlformats.org/presentationml/2006/main">
  <p:tag name="KSO_WM_UNIT_TYPE" val="a"/>
  <p:tag name="KSO_WM_UNIT_INDEX" val="1"/>
  <p:tag name="KSO_WM_BEAUTIFY_FLAG" val="#wm#"/>
  <p:tag name="KSO_WM_TAG_VERSION" val="3.0"/>
  <p:tag name="KSO_WM_UNIT_PRESET_TEXT" val="谢谢您的观看"/>
  <p:tag name="KSO_WM_UNIT_ID" val="custom20236322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ISCONTENTSTITLE"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6322"/>
  <p:tag name="KSO_WM_TEMPLATE_CATEGORY" val="custom"/>
  <p:tag name="KSO_WM_SLIDE_INDEX" val="9"/>
  <p:tag name="KSO_WM_SLIDE_ID" val="custom20236322_9"/>
  <p:tag name="KSO_WM_TEMPLATE_MASTER_TYPE" val="0"/>
  <p:tag name="KSO_WM_SLIDE_LAYOUT" val="a_f"/>
  <p:tag name="KSO_WM_SLIDE_LAYOUT_CNT" val="1_1"/>
</p:tagLst>
</file>

<file path=ppt/tags/tag241.xml><?xml version="1.0" encoding="utf-8"?>
<p:tagLst xmlns:p="http://schemas.openxmlformats.org/presentationml/2006/main">
  <p:tag name="commondata" val="eyJoZGlkIjoiYTM2MDljZTc5Yjk4YzE4ZDY3YjliNGQwNmUyNjU1YWUifQ=="/>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TYPE" val="i"/>
  <p:tag name="KSO_WM_UNIT_INDEX" val="12"/>
  <p:tag name="KSO_WM_BEAUTIFY_FLAG" val="#wm#"/>
  <p:tag name="KSO_WM_TAG_VERSION" val="3.0"/>
  <p:tag name="KSO_WM_UNIT_ID" val="_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TYPE" val="i"/>
  <p:tag name="KSO_WM_UNIT_INDEX" val="11"/>
  <p:tag name="KSO_WM_BEAUTIFY_FLAG" val="#wm#"/>
  <p:tag name="KSO_WM_TAG_VERSION" val="3.0"/>
  <p:tag name="KSO_WM_UNIT_ID" val="_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UNIT_TYPE" val="i"/>
  <p:tag name="KSO_WM_UNIT_INDEX" val="16"/>
  <p:tag name="KSO_WM_BEAUTIFY_FLAG" val="#wm#"/>
  <p:tag name="KSO_WM_TAG_VERSION" val="3.0"/>
  <p:tag name="KSO_WM_UNIT_ID" val="_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TYPE" val="i"/>
  <p:tag name="KSO_WM_UNIT_INDEX" val="14"/>
  <p:tag name="KSO_WM_BEAUTIFY_FLAG" val="#wm#"/>
  <p:tag name="KSO_WM_TAG_VERSION" val="3.0"/>
  <p:tag name="KSO_WM_UNIT_ID" val="_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TYPE" val="i"/>
  <p:tag name="KSO_WM_UNIT_INDEX" val="15"/>
  <p:tag name="KSO_WM_BEAUTIFY_FLAG" val="#wm#"/>
  <p:tag name="KSO_WM_TAG_VERSION" val="3.0"/>
  <p:tag name="KSO_WM_UNIT_ID" val="_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TYPE" val="i"/>
  <p:tag name="KSO_WM_UNIT_INDEX" val="13"/>
  <p:tag name="KSO_WM_BEAUTIFY_FLAG" val="#wm#"/>
  <p:tag name="KSO_WM_TAG_VERSION" val="3.0"/>
  <p:tag name="KSO_WM_UNIT_ID" val="_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TYPE" val="i"/>
  <p:tag name="KSO_WM_UNIT_INDEX" val="21"/>
  <p:tag name="KSO_WM_BEAUTIFY_FLAG" val="#wm#"/>
  <p:tag name="KSO_WM_TAG_VERSION" val="3.0"/>
  <p:tag name="KSO_WM_UNIT_ID" val="_1*i*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UNIT_TYPE" val="i"/>
  <p:tag name="KSO_WM_UNIT_INDEX" val="18"/>
  <p:tag name="KSO_WM_BEAUTIFY_FLAG" val="#wm#"/>
  <p:tag name="KSO_WM_TAG_VERSION" val="3.0"/>
  <p:tag name="KSO_WM_UNIT_ID" val="_1*i*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YPE" val="i"/>
  <p:tag name="KSO_WM_UNIT_INDEX" val="22"/>
  <p:tag name="KSO_WM_BEAUTIFY_FLAG" val="#wm#"/>
  <p:tag name="KSO_WM_TAG_VERSION" val="3.0"/>
  <p:tag name="KSO_WM_UNIT_ID" val="_1*i*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p="http://schemas.openxmlformats.org/presentationml/2006/main">
  <p:tag name="KSO_WM_UNIT_TYPE" val="i"/>
  <p:tag name="KSO_WM_UNIT_INDEX" val="19"/>
  <p:tag name="KSO_WM_BEAUTIFY_FLAG" val="#wm#"/>
  <p:tag name="KSO_WM_TAG_VERSION" val="3.0"/>
  <p:tag name="KSO_WM_UNIT_ID" val="_1*i*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UNIT_TYPE" val="i"/>
  <p:tag name="KSO_WM_UNIT_INDEX" val="17"/>
  <p:tag name="KSO_WM_BEAUTIFY_FLAG" val="#wm#"/>
  <p:tag name="KSO_WM_TAG_VERSION" val="3.0"/>
  <p:tag name="KSO_WM_UNIT_ID" val="_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p="http://schemas.openxmlformats.org/presentationml/2006/main">
  <p:tag name="KSO_WM_UNIT_TYPE" val="i"/>
  <p:tag name="KSO_WM_UNIT_INDEX" val="20"/>
  <p:tag name="KSO_WM_BEAUTIFY_FLAG" val="#wm#"/>
  <p:tag name="KSO_WM_TAG_VERSION" val="3.0"/>
  <p:tag name="KSO_WM_UNIT_ID" val="_1*i*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9"/>
</p:tagLst>
</file>

<file path=ppt/tags/tag88.xml><?xml version="1.0" encoding="utf-8"?>
<p:tagLst xmlns:p="http://schemas.openxmlformats.org/presentationml/2006/main">
  <p:tag name="KSO_WM_UNIT_TYPE" val="i"/>
  <p:tag name="KSO_WM_UNIT_INDEX" val="10"/>
  <p:tag name="KSO_WM_BEAUTIFY_FLAG" val="#wm#"/>
  <p:tag name="KSO_WM_TAG_VERSION" val="3.0"/>
  <p:tag name="KSO_WM_UNIT_ID" val="_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7"/>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91.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5.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6.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7.xml><?xml version="1.0" encoding="utf-8"?>
<p:tagLst xmlns:p="http://schemas.openxmlformats.org/presentationml/2006/main">
  <p:tag name="KSO_WM_UNIT_TYPE" val="i"/>
  <p:tag name="KSO_WM_UNIT_INDEX" val="8"/>
  <p:tag name="KSO_WM_BEAUTIFY_FLAG" val="#wm#"/>
  <p:tag name="KSO_WM_TAG_VERSION" val="3.0"/>
  <p:tag name="KSO_WM_UNIT_ID" val="_3*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8.xml><?xml version="1.0" encoding="utf-8"?>
<p:tagLst xmlns:p="http://schemas.openxmlformats.org/presentationml/2006/main">
  <p:tag name="KSO_WM_UNIT_TYPE" val="i"/>
  <p:tag name="KSO_WM_UNIT_INDEX" val="10"/>
  <p:tag name="KSO_WM_BEAUTIFY_FLAG" val="#wm#"/>
  <p:tag name="KSO_WM_TAG_VERSION" val="3.0"/>
  <p:tag name="KSO_WM_UNIT_ID" val="_3*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9.xml><?xml version="1.0" encoding="utf-8"?>
<p:tagLst xmlns:p="http://schemas.openxmlformats.org/presentationml/2006/main">
  <p:tag name="KSO_WM_UNIT_TYPE" val="i"/>
  <p:tag name="KSO_WM_UNIT_INDEX" val="7"/>
  <p:tag name="KSO_WM_BEAUTIFY_FLAG" val="#wm#"/>
  <p:tag name="KSO_WM_TAG_VERSION" val="3.0"/>
  <p:tag name="KSO_WM_UNIT_ID" val="_3*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科技">
      <a:dk1>
        <a:sysClr val="windowText" lastClr="000000"/>
      </a:dk1>
      <a:lt1>
        <a:sysClr val="window" lastClr="FFFFFF"/>
      </a:lt1>
      <a:dk2>
        <a:srgbClr val="001C26"/>
      </a:dk2>
      <a:lt2>
        <a:srgbClr val="FEFFFF"/>
      </a:lt2>
      <a:accent1>
        <a:srgbClr val="0BEEEE"/>
      </a:accent1>
      <a:accent2>
        <a:srgbClr val="29D783"/>
      </a:accent2>
      <a:accent3>
        <a:srgbClr val="0BAAEE"/>
      </a:accent3>
      <a:accent4>
        <a:srgbClr val="50A4E2"/>
      </a:accent4>
      <a:accent5>
        <a:srgbClr val="6183FE"/>
      </a:accent5>
      <a:accent6>
        <a:srgbClr val="9664FF"/>
      </a:accent6>
      <a:hlink>
        <a:srgbClr val="658BD5"/>
      </a:hlink>
      <a:folHlink>
        <a:srgbClr val="A16AA5"/>
      </a:folHlink>
    </a:clrScheme>
    <a:fontScheme name="自定义 21">
      <a:majorFont>
        <a:latin typeface="Arial"/>
        <a:ea typeface="汉仪雅酷黑-65J"/>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10112</Words>
  <Application>WPS 演示</Application>
  <PresentationFormat>宽屏</PresentationFormat>
  <Paragraphs>60</Paragraphs>
  <Slides>17</Slides>
  <Notes>4</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17</vt:i4>
      </vt:variant>
    </vt:vector>
  </HeadingPairs>
  <TitlesOfParts>
    <vt:vector size="33" baseType="lpstr">
      <vt:lpstr>Arial</vt:lpstr>
      <vt:lpstr>宋体</vt:lpstr>
      <vt:lpstr>Wingdings</vt:lpstr>
      <vt:lpstr>Wingdings</vt:lpstr>
      <vt:lpstr>HYYakuHei</vt:lpstr>
      <vt:lpstr>微软雅黑</vt:lpstr>
      <vt:lpstr>Arial Unicode MS</vt:lpstr>
      <vt:lpstr>汉仪雅酷黑-65J</vt:lpstr>
      <vt:lpstr>黑体</vt:lpstr>
      <vt:lpstr>Calibri</vt:lpstr>
      <vt:lpstr>+中文标题</vt:lpstr>
      <vt:lpstr>Segoe Print</vt:lpstr>
      <vt:lpstr>思源黑体 CN Heavy</vt:lpstr>
      <vt:lpstr>华文琥珀</vt:lpstr>
      <vt:lpstr>WPS</vt:lpstr>
      <vt:lpstr>Office 主题​​</vt:lpstr>
      <vt:lpstr>Urban Transportation Network Analysis</vt:lpstr>
      <vt:lpstr>数据加载</vt:lpstr>
      <vt:lpstr>Introduction</vt:lpstr>
      <vt:lpstr>plt_graph.py</vt:lpstr>
      <vt:lpstr>find_routes.py</vt:lpstr>
      <vt:lpstr>find_highest_centrality.py</vt:lpstr>
      <vt:lpstr>time_predict.py</vt:lpstr>
      <vt:lpstr>shortest_path.py</vt:lpstr>
      <vt:lpstr>route_efficiency.py</vt:lpstr>
      <vt:lpstr>Peak_Hours_Traffic_Analysis.py</vt:lpstr>
      <vt:lpstr>GUI.py</vt:lpstr>
      <vt:lpstr>Peak_Hours_Traffic_Analysis.py</vt:lpstr>
      <vt:lpstr>Bus_Stop_Utilization_Analysis.py</vt:lpstr>
      <vt:lpstr>main.py</vt:lpstr>
      <vt:lpstr>main.py</vt:lpstr>
      <vt:lpstr>test</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 killing joke</cp:lastModifiedBy>
  <cp:revision>155</cp:revision>
  <dcterms:created xsi:type="dcterms:W3CDTF">2019-06-19T02:08:00Z</dcterms:created>
  <dcterms:modified xsi:type="dcterms:W3CDTF">2024-07-04T12:30:17Z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0596127DF7264B8C82DC891104215D98_11</vt:lpwstr>
  </property>
</Properties>
</file>